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25"/>
  </p:notesMasterIdLst>
  <p:handoutMasterIdLst>
    <p:handoutMasterId r:id="rId26"/>
  </p:handoutMasterIdLst>
  <p:sldIdLst>
    <p:sldId id="346" r:id="rId2"/>
    <p:sldId id="355" r:id="rId3"/>
    <p:sldId id="362" r:id="rId4"/>
    <p:sldId id="363" r:id="rId5"/>
    <p:sldId id="364" r:id="rId6"/>
    <p:sldId id="365" r:id="rId7"/>
    <p:sldId id="366" r:id="rId8"/>
    <p:sldId id="367" r:id="rId9"/>
    <p:sldId id="370" r:id="rId10"/>
    <p:sldId id="382" r:id="rId11"/>
    <p:sldId id="383" r:id="rId12"/>
    <p:sldId id="405" r:id="rId13"/>
    <p:sldId id="384" r:id="rId14"/>
    <p:sldId id="393" r:id="rId15"/>
    <p:sldId id="394" r:id="rId16"/>
    <p:sldId id="395" r:id="rId17"/>
    <p:sldId id="396" r:id="rId18"/>
    <p:sldId id="397" r:id="rId19"/>
    <p:sldId id="398" r:id="rId20"/>
    <p:sldId id="402" r:id="rId21"/>
    <p:sldId id="403" r:id="rId22"/>
    <p:sldId id="404" r:id="rId23"/>
    <p:sldId id="361" r:id="rId24"/>
  </p:sldIdLst>
  <p:sldSz cx="9144000" cy="6858000" type="screen4x3"/>
  <p:notesSz cx="9940925" cy="6808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p:cViewPr varScale="1">
        <p:scale>
          <a:sx n="90" d="100"/>
          <a:sy n="90" d="100"/>
        </p:scale>
        <p:origin x="942" y="78"/>
      </p:cViewPr>
      <p:guideLst>
        <p:guide orient="horz" pos="2880"/>
        <p:guide pos="216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8475" cy="3413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30863" y="0"/>
            <a:ext cx="4308475" cy="341313"/>
          </a:xfrm>
          <a:prstGeom prst="rect">
            <a:avLst/>
          </a:prstGeom>
        </p:spPr>
        <p:txBody>
          <a:bodyPr vert="horz" lIns="91440" tIns="45720" rIns="91440" bIns="45720" rtlCol="0"/>
          <a:lstStyle>
            <a:lvl1pPr algn="r">
              <a:defRPr sz="1200"/>
            </a:lvl1pPr>
          </a:lstStyle>
          <a:p>
            <a:fld id="{7E2412AD-87E3-4296-A36D-3AE594DA5948}" type="datetimeFigureOut">
              <a:rPr lang="en-GB" smtClean="0"/>
              <a:t>05/03/2024</a:t>
            </a:fld>
            <a:endParaRPr lang="en-GB" dirty="0"/>
          </a:p>
        </p:txBody>
      </p:sp>
      <p:sp>
        <p:nvSpPr>
          <p:cNvPr id="4" name="Footer Placeholder 3"/>
          <p:cNvSpPr>
            <a:spLocks noGrp="1"/>
          </p:cNvSpPr>
          <p:nvPr>
            <p:ph type="ftr" sz="quarter" idx="2"/>
          </p:nvPr>
        </p:nvSpPr>
        <p:spPr>
          <a:xfrm>
            <a:off x="0" y="6467475"/>
            <a:ext cx="4308475" cy="34131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30863" y="6467475"/>
            <a:ext cx="4308475" cy="341313"/>
          </a:xfrm>
          <a:prstGeom prst="rect">
            <a:avLst/>
          </a:prstGeom>
        </p:spPr>
        <p:txBody>
          <a:bodyPr vert="horz" lIns="91440" tIns="45720" rIns="91440" bIns="45720" rtlCol="0" anchor="b"/>
          <a:lstStyle>
            <a:lvl1pPr algn="r">
              <a:defRPr sz="1200"/>
            </a:lvl1pPr>
          </a:lstStyle>
          <a:p>
            <a:fld id="{2B2AE585-ADC0-42AD-B3A4-2D5F22AC87EE}" type="slidenum">
              <a:rPr lang="en-GB" smtClean="0"/>
              <a:t>‹#›</a:t>
            </a:fld>
            <a:endParaRPr lang="en-GB" dirty="0"/>
          </a:p>
        </p:txBody>
      </p:sp>
    </p:spTree>
    <p:extLst>
      <p:ext uri="{BB962C8B-B14F-4D97-AF65-F5344CB8AC3E}">
        <p14:creationId xmlns:p14="http://schemas.microsoft.com/office/powerpoint/2010/main" val="3998370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734" cy="34201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31466" y="0"/>
            <a:ext cx="4307734" cy="342016"/>
          </a:xfrm>
          <a:prstGeom prst="rect">
            <a:avLst/>
          </a:prstGeom>
        </p:spPr>
        <p:txBody>
          <a:bodyPr vert="horz" lIns="91440" tIns="45720" rIns="91440" bIns="45720" rtlCol="0"/>
          <a:lstStyle>
            <a:lvl1pPr algn="r">
              <a:defRPr sz="1200"/>
            </a:lvl1pPr>
          </a:lstStyle>
          <a:p>
            <a:fld id="{DB729C20-26AC-4971-81C5-892B28D54045}" type="datetimeFigureOut">
              <a:rPr lang="en-GB" smtClean="0"/>
              <a:t>05/03/2024</a:t>
            </a:fld>
            <a:endParaRPr lang="en-GB" dirty="0"/>
          </a:p>
        </p:txBody>
      </p:sp>
      <p:sp>
        <p:nvSpPr>
          <p:cNvPr id="4" name="Slide Image Placeholder 3"/>
          <p:cNvSpPr>
            <a:spLocks noGrp="1" noRot="1" noChangeAspect="1"/>
          </p:cNvSpPr>
          <p:nvPr>
            <p:ph type="sldImg" idx="2"/>
          </p:nvPr>
        </p:nvSpPr>
        <p:spPr>
          <a:xfrm>
            <a:off x="3438525" y="850900"/>
            <a:ext cx="3063875" cy="22987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4093" y="3276730"/>
            <a:ext cx="7952740" cy="26809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66773"/>
            <a:ext cx="4307734" cy="34201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31466" y="6466773"/>
            <a:ext cx="4307734" cy="342015"/>
          </a:xfrm>
          <a:prstGeom prst="rect">
            <a:avLst/>
          </a:prstGeom>
        </p:spPr>
        <p:txBody>
          <a:bodyPr vert="horz" lIns="91440" tIns="45720" rIns="91440" bIns="45720" rtlCol="0" anchor="b"/>
          <a:lstStyle>
            <a:lvl1pPr algn="r">
              <a:defRPr sz="1200"/>
            </a:lvl1pPr>
          </a:lstStyle>
          <a:p>
            <a:fld id="{FFA1F916-4099-492F-A576-14BFBA129645}" type="slidenum">
              <a:rPr lang="en-GB" smtClean="0"/>
              <a:t>‹#›</a:t>
            </a:fld>
            <a:endParaRPr lang="en-GB" dirty="0"/>
          </a:p>
        </p:txBody>
      </p:sp>
    </p:spTree>
    <p:extLst>
      <p:ext uri="{BB962C8B-B14F-4D97-AF65-F5344CB8AC3E}">
        <p14:creationId xmlns:p14="http://schemas.microsoft.com/office/powerpoint/2010/main" val="395663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5C904-D262-4902-9708-2FA4B495E5C2}"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8217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A8AA3-EC72-41F6-B66D-3F30A6874FA6}"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4111006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6B4F4-3D1E-4F42-81D8-62857C1536B4}"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4290667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stretch>
            <a:fillRect/>
          </a:stretch>
        </p:blipFill>
        <p:spPr>
          <a:xfrm>
            <a:off x="7924800" y="5715001"/>
            <a:ext cx="944336" cy="1006476"/>
          </a:xfrm>
          <a:prstGeom prst="rect">
            <a:avLst/>
          </a:prstGeom>
        </p:spPr>
      </p:pic>
      <p:sp>
        <p:nvSpPr>
          <p:cNvPr id="8" name="Date Placeholder 7"/>
          <p:cNvSpPr>
            <a:spLocks noGrp="1"/>
          </p:cNvSpPr>
          <p:nvPr>
            <p:ph type="dt" sz="half" idx="10"/>
          </p:nvPr>
        </p:nvSpPr>
        <p:spPr/>
        <p:txBody>
          <a:bodyPr/>
          <a:lstStyle/>
          <a:p>
            <a:fld id="{BCE5A0DA-445B-4E3B-BD9C-44E3A7604604}" type="datetime1">
              <a:rPr lang="en-US" smtClean="0"/>
              <a:t>3/5/2024</a:t>
            </a:fld>
            <a:endParaRPr lang="en-US"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lvl1pPr algn="l">
              <a:defRPr sz="1800"/>
            </a:lvl1pPr>
          </a:lstStyle>
          <a:p>
            <a:fld id="{B6F15528-21DE-4FAA-801E-634DDDAF4B2B}" type="slidenum">
              <a:rPr lang="en-GB" smtClean="0"/>
              <a:pPr/>
              <a:t>‹#›</a:t>
            </a:fld>
            <a:endParaRPr lang="en-GB" dirty="0"/>
          </a:p>
        </p:txBody>
      </p:sp>
    </p:spTree>
    <p:extLst>
      <p:ext uri="{BB962C8B-B14F-4D97-AF65-F5344CB8AC3E}">
        <p14:creationId xmlns:p14="http://schemas.microsoft.com/office/powerpoint/2010/main" val="137609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627A38-ADBB-40EE-9D97-771B4F63C635}"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77592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E79898-5B0E-453B-860F-0E414047772D}"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9267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EF2AC2-2DAA-4EC4-87E0-7F6BA7A55306}" type="datetime1">
              <a:rPr lang="en-US" smtClean="0"/>
              <a:t>3/5/2024</a:t>
            </a:fld>
            <a:endParaRPr lang="en-US"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83363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93C5A1-3369-4E76-9F8F-7231FAF6A7B6}" type="datetime1">
              <a:rPr lang="en-US" smtClean="0"/>
              <a:t>3/5/2024</a:t>
            </a:fld>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79991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57816-75AF-498B-90F2-475467B9177A}" type="datetime1">
              <a:rPr lang="en-US" smtClean="0"/>
              <a:t>3/5/2024</a:t>
            </a:fld>
            <a:endParaRPr lang="en-US"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5800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C31F02-C654-4E7A-84D0-0C6E48BB2CAF}"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335316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D55471-E045-4477-A9D1-28ACB4679162}"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20803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1AB52-6D7D-43E1-BB32-6791DB008637}" type="datetime1">
              <a:rPr lang="en-US" smtClean="0"/>
              <a:t>3/5/2024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GB" smtClean="0"/>
              <a:t>‹#›</a:t>
            </a:fld>
            <a:endParaRPr lang="en-GB" dirty="0"/>
          </a:p>
        </p:txBody>
      </p:sp>
      <p:pic>
        <p:nvPicPr>
          <p:cNvPr id="8" name="Picture 7"/>
          <p:cNvPicPr>
            <a:picLocks noChangeAspect="1"/>
          </p:cNvPicPr>
          <p:nvPr userDrawn="1"/>
        </p:nvPicPr>
        <p:blipFill>
          <a:blip r:embed="rId14"/>
          <a:stretch>
            <a:fillRect/>
          </a:stretch>
        </p:blipFill>
        <p:spPr>
          <a:xfrm>
            <a:off x="7848600" y="5562600"/>
            <a:ext cx="1009650" cy="1158876"/>
          </a:xfrm>
          <a:prstGeom prst="rect">
            <a:avLst/>
          </a:prstGeom>
        </p:spPr>
      </p:pic>
    </p:spTree>
    <p:extLst>
      <p:ext uri="{BB962C8B-B14F-4D97-AF65-F5344CB8AC3E}">
        <p14:creationId xmlns:p14="http://schemas.microsoft.com/office/powerpoint/2010/main" val="139435873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6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hope.ac.uk/media/gateway/studentgateway/supportandwellbeing/studentadministrationdocuments/Academic%20Misconduct%20Policy.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walshc@hope.ac.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96667" y="5458967"/>
            <a:ext cx="48768" cy="30480"/>
          </a:xfrm>
          <a:prstGeom prst="rect">
            <a:avLst/>
          </a:prstGeom>
          <a:blipFill>
            <a:blip r:embed="rId2"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81001" y="2723130"/>
            <a:ext cx="8381999" cy="1489639"/>
          </a:xfrm>
          <a:prstGeom prst="rect">
            <a:avLst/>
          </a:prstGeom>
        </p:spPr>
        <p:txBody>
          <a:bodyPr vert="horz" wrap="square" lIns="0" tIns="0" rIns="0" bIns="0" rtlCol="0">
            <a:spAutoFit/>
          </a:bodyPr>
          <a:lstStyle/>
          <a:p>
            <a:pPr marL="12700" marR="5080">
              <a:lnSpc>
                <a:spcPct val="80000"/>
              </a:lnSpc>
            </a:pPr>
            <a:r>
              <a:rPr lang="en-GB" sz="4000" b="1" spc="-5" dirty="0">
                <a:solidFill>
                  <a:srgbClr val="FF0000"/>
                </a:solidFill>
              </a:rPr>
              <a:t>Guide 4:</a:t>
            </a:r>
            <a:br>
              <a:rPr lang="en-GB" sz="4000" b="1" spc="-5" dirty="0">
                <a:solidFill>
                  <a:srgbClr val="FF0000"/>
                </a:solidFill>
              </a:rPr>
            </a:br>
            <a:r>
              <a:rPr lang="en-GB" sz="4000" b="1" i="1" spc="-5" dirty="0">
                <a:solidFill>
                  <a:srgbClr val="FF0000"/>
                </a:solidFill>
              </a:rPr>
              <a:t>Undergraduate regulations at Liverpool Hope</a:t>
            </a:r>
            <a:endParaRPr sz="4000" b="1" i="1" dirty="0">
              <a:solidFill>
                <a:srgbClr val="FF0000"/>
              </a:solidFill>
              <a:latin typeface="Calibri"/>
              <a:cs typeface="Calibri"/>
            </a:endParaRPr>
          </a:p>
        </p:txBody>
      </p:sp>
      <p:sp>
        <p:nvSpPr>
          <p:cNvPr id="6" name="object 6"/>
          <p:cNvSpPr txBox="1"/>
          <p:nvPr/>
        </p:nvSpPr>
        <p:spPr>
          <a:xfrm>
            <a:off x="1908429" y="4553610"/>
            <a:ext cx="6778371" cy="492443"/>
          </a:xfrm>
          <a:prstGeom prst="rect">
            <a:avLst/>
          </a:prstGeom>
        </p:spPr>
        <p:txBody>
          <a:bodyPr vert="horz" wrap="square" lIns="0" tIns="0" rIns="0" bIns="0" rtlCol="0">
            <a:spAutoFit/>
          </a:bodyPr>
          <a:lstStyle/>
          <a:p>
            <a:pPr algn="r">
              <a:lnSpc>
                <a:spcPct val="100000"/>
              </a:lnSpc>
            </a:pPr>
            <a:r>
              <a:rPr lang="en-GB" sz="3200" i="1" dirty="0">
                <a:latin typeface="Calibri"/>
                <a:cs typeface="Calibri"/>
              </a:rPr>
              <a:t>University Registrar</a:t>
            </a:r>
            <a:endParaRPr sz="3200" i="1" dirty="0">
              <a:latin typeface="Calibri"/>
              <a:cs typeface="Calibri"/>
            </a:endParaRPr>
          </a:p>
        </p:txBody>
      </p:sp>
      <p:sp>
        <p:nvSpPr>
          <p:cNvPr id="10" name="Rectangle 9"/>
          <p:cNvSpPr/>
          <p:nvPr/>
        </p:nvSpPr>
        <p:spPr>
          <a:xfrm>
            <a:off x="381000" y="445024"/>
            <a:ext cx="80772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a:solidFill>
                  <a:schemeClr val="tx1"/>
                </a:solidFill>
              </a:rPr>
              <a:t>Liverpool Hope University</a:t>
            </a:r>
          </a:p>
          <a:p>
            <a:r>
              <a:rPr lang="en-GB" sz="4000" b="1" i="1" dirty="0">
                <a:solidFill>
                  <a:schemeClr val="tx1"/>
                </a:solidFill>
              </a:rPr>
              <a:t>External Examiner Guidance: 2024</a:t>
            </a:r>
            <a:r>
              <a:rPr lang="en-GB" sz="4000" b="1" i="1" dirty="0"/>
              <a:t> </a:t>
            </a:r>
          </a:p>
        </p:txBody>
      </p:sp>
      <p:sp>
        <p:nvSpPr>
          <p:cNvPr id="12" name="Slide Number Placeholder 11"/>
          <p:cNvSpPr>
            <a:spLocks noGrp="1"/>
          </p:cNvSpPr>
          <p:nvPr>
            <p:ph type="sldNum" sz="quarter" idx="12"/>
          </p:nvPr>
        </p:nvSpPr>
        <p:spPr/>
        <p:txBody>
          <a:bodyPr/>
          <a:lstStyle/>
          <a:p>
            <a:fld id="{B6F15528-21DE-4FAA-801E-634DDDAF4B2B}" type="slidenum">
              <a:rPr lang="en-GB" smtClean="0"/>
              <a:t>1</a:t>
            </a:fld>
            <a:endParaRPr lang="en-GB" dirty="0"/>
          </a:p>
        </p:txBody>
      </p:sp>
    </p:spTree>
    <p:extLst>
      <p:ext uri="{BB962C8B-B14F-4D97-AF65-F5344CB8AC3E}">
        <p14:creationId xmlns:p14="http://schemas.microsoft.com/office/powerpoint/2010/main" val="4232756262"/>
      </p:ext>
    </p:extLst>
  </p:cSld>
  <p:clrMapOvr>
    <a:masterClrMapping/>
  </p:clrMapOvr>
  <mc:AlternateContent xmlns:mc="http://schemas.openxmlformats.org/markup-compatibility/2006" xmlns:p14="http://schemas.microsoft.com/office/powerpoint/2010/main">
    <mc:Choice Requires="p14">
      <p:transition spd="slow" p14:dur="2000" advTm="11052"/>
    </mc:Choice>
    <mc:Fallback xmlns="">
      <p:transition spd="slow" advTm="1105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490375"/>
            <a:ext cx="5105400" cy="984885"/>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3. Degree Classification Rules  </a:t>
            </a:r>
            <a:br>
              <a:rPr lang="en-GB" sz="3200" b="1" dirty="0">
                <a:latin typeface="Calibri"/>
                <a:cs typeface="Calibri"/>
              </a:rPr>
            </a:b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10</a:t>
            </a:fld>
            <a:endParaRPr lang="en-GB" sz="1800" b="1" dirty="0"/>
          </a:p>
        </p:txBody>
      </p:sp>
      <p:sp>
        <p:nvSpPr>
          <p:cNvPr id="5" name="Rectangle 4"/>
          <p:cNvSpPr/>
          <p:nvPr/>
        </p:nvSpPr>
        <p:spPr>
          <a:xfrm>
            <a:off x="419100" y="1143000"/>
            <a:ext cx="8305800" cy="5139869"/>
          </a:xfrm>
          <a:prstGeom prst="rect">
            <a:avLst/>
          </a:prstGeom>
        </p:spPr>
        <p:txBody>
          <a:bodyPr wrap="square">
            <a:spAutoFit/>
          </a:bodyPr>
          <a:lstStyle/>
          <a:p>
            <a:pPr marL="363538" indent="-363538">
              <a:buFont typeface="Wingdings" panose="05000000000000000000" pitchFamily="2" charset="2"/>
              <a:buChar char="q"/>
            </a:pPr>
            <a:r>
              <a:rPr lang="en-GB" sz="2400" dirty="0"/>
              <a:t>STAGE A:  Applying 2 Methods to Calculate the Overall Aggregate Mark </a:t>
            </a:r>
          </a:p>
          <a:p>
            <a:pPr marL="363538" indent="-363538">
              <a:buFont typeface="Wingdings" panose="05000000000000000000" pitchFamily="2" charset="2"/>
              <a:buChar char="q"/>
            </a:pPr>
            <a:endParaRPr lang="en-GB" sz="800" dirty="0"/>
          </a:p>
          <a:p>
            <a:pPr marL="715963" indent="-352425">
              <a:buFont typeface="Courier New" panose="02070309020205020404" pitchFamily="49" charset="0"/>
              <a:buChar char="o"/>
            </a:pPr>
            <a:r>
              <a:rPr lang="en-GB" sz="2000" u="sng" dirty="0">
                <a:solidFill>
                  <a:srgbClr val="FF0000"/>
                </a:solidFill>
              </a:rPr>
              <a:t>Procedure</a:t>
            </a:r>
          </a:p>
          <a:p>
            <a:pPr marL="715963"/>
            <a:r>
              <a:rPr lang="en-GB" sz="2000" dirty="0">
                <a:solidFill>
                  <a:srgbClr val="FF0000"/>
                </a:solidFill>
              </a:rPr>
              <a:t>We will calculate the overall aggregate mark in </a:t>
            </a:r>
            <a:r>
              <a:rPr lang="en-GB" sz="2000" b="1" dirty="0">
                <a:solidFill>
                  <a:srgbClr val="FF0000"/>
                </a:solidFill>
              </a:rPr>
              <a:t>TWO</a:t>
            </a:r>
            <a:r>
              <a:rPr lang="en-GB" sz="2000" dirty="0">
                <a:solidFill>
                  <a:srgbClr val="FF0000"/>
                </a:solidFill>
              </a:rPr>
              <a:t> ways:</a:t>
            </a:r>
          </a:p>
          <a:p>
            <a:pPr marL="715963"/>
            <a:r>
              <a:rPr lang="en-GB" sz="2000" dirty="0">
                <a:solidFill>
                  <a:srgbClr val="663300"/>
                </a:solidFill>
              </a:rPr>
              <a:t>METHOD 1</a:t>
            </a:r>
          </a:p>
          <a:p>
            <a:pPr marL="715963"/>
            <a:r>
              <a:rPr lang="en-GB" sz="2000" dirty="0">
                <a:solidFill>
                  <a:srgbClr val="996633"/>
                </a:solidFill>
              </a:rPr>
              <a:t>(Level C mark x 10% ) + (Level I mark x 30%) + (Level H mark x 60%).</a:t>
            </a:r>
          </a:p>
          <a:p>
            <a:pPr marL="715963"/>
            <a:r>
              <a:rPr lang="en-GB" sz="2000" dirty="0">
                <a:solidFill>
                  <a:srgbClr val="0070C0"/>
                </a:solidFill>
              </a:rPr>
              <a:t>METHOD 2 </a:t>
            </a:r>
          </a:p>
          <a:p>
            <a:pPr marL="715963"/>
            <a:r>
              <a:rPr lang="en-GB" sz="2000" dirty="0">
                <a:solidFill>
                  <a:srgbClr val="0070C0"/>
                </a:solidFill>
              </a:rPr>
              <a:t>(Level I mark x 25%) + (Level H mark x 75%).</a:t>
            </a:r>
          </a:p>
          <a:p>
            <a:pPr marL="715963"/>
            <a:endParaRPr lang="en-GB" sz="800" dirty="0">
              <a:solidFill>
                <a:srgbClr val="0070C0"/>
              </a:solidFill>
            </a:endParaRPr>
          </a:p>
          <a:p>
            <a:pPr marL="715963" indent="-352425">
              <a:buFont typeface="Courier New" panose="02070309020205020404" pitchFamily="49" charset="0"/>
              <a:buChar char="o"/>
            </a:pPr>
            <a:r>
              <a:rPr lang="en-GB" sz="2000" u="sng" dirty="0">
                <a:solidFill>
                  <a:srgbClr val="FF0000"/>
                </a:solidFill>
              </a:rPr>
              <a:t>Example</a:t>
            </a:r>
          </a:p>
          <a:p>
            <a:pPr marL="715963"/>
            <a:r>
              <a:rPr lang="en-GB" sz="2000" dirty="0">
                <a:solidFill>
                  <a:srgbClr val="FF0000"/>
                </a:solidFill>
              </a:rPr>
              <a:t>A student’s marks are: Level C 55; Level I 62; Level H 75.</a:t>
            </a:r>
          </a:p>
          <a:p>
            <a:pPr marL="715963"/>
            <a:r>
              <a:rPr lang="en-GB" sz="2000" dirty="0">
                <a:solidFill>
                  <a:srgbClr val="663300"/>
                </a:solidFill>
              </a:rPr>
              <a:t>METHOD 1</a:t>
            </a:r>
          </a:p>
          <a:p>
            <a:pPr marL="1057275">
              <a:buFont typeface="Wingdings" panose="05000000000000000000" pitchFamily="2" charset="2"/>
              <a:buChar char=""/>
            </a:pPr>
            <a:r>
              <a:rPr lang="en-GB" sz="2000" dirty="0">
                <a:solidFill>
                  <a:srgbClr val="996633"/>
                </a:solidFill>
              </a:rPr>
              <a:t>(55x10%) + (62x30%) + (75x60%) = 5.5 + 18.6 + 45  </a:t>
            </a:r>
            <a:r>
              <a:rPr lang="en-GB" sz="2000" b="1" dirty="0">
                <a:solidFill>
                  <a:srgbClr val="996633"/>
                </a:solidFill>
              </a:rPr>
              <a:t>= 69.1.</a:t>
            </a:r>
          </a:p>
          <a:p>
            <a:pPr marL="715963"/>
            <a:r>
              <a:rPr lang="en-GB" sz="2000" dirty="0">
                <a:solidFill>
                  <a:srgbClr val="0070C0"/>
                </a:solidFill>
              </a:rPr>
              <a:t>METHOD 2</a:t>
            </a:r>
          </a:p>
          <a:p>
            <a:pPr marL="1057275">
              <a:buFont typeface="Wingdings" panose="05000000000000000000" pitchFamily="2" charset="2"/>
              <a:buChar char=""/>
            </a:pPr>
            <a:r>
              <a:rPr lang="en-GB" sz="2000" dirty="0">
                <a:solidFill>
                  <a:srgbClr val="0070C0"/>
                </a:solidFill>
              </a:rPr>
              <a:t>(62x25%) + (75x75%) = 15.5 + 56.3 </a:t>
            </a:r>
            <a:r>
              <a:rPr lang="en-GB" sz="2000" b="1" dirty="0">
                <a:solidFill>
                  <a:srgbClr val="0070C0"/>
                </a:solidFill>
              </a:rPr>
              <a:t>= 71.8.</a:t>
            </a:r>
          </a:p>
          <a:p>
            <a:endParaRPr lang="en-GB" sz="2400" dirty="0"/>
          </a:p>
        </p:txBody>
      </p:sp>
    </p:spTree>
    <p:extLst>
      <p:ext uri="{BB962C8B-B14F-4D97-AF65-F5344CB8AC3E}">
        <p14:creationId xmlns:p14="http://schemas.microsoft.com/office/powerpoint/2010/main" val="109473546"/>
      </p:ext>
    </p:extLst>
  </p:cSld>
  <p:clrMapOvr>
    <a:masterClrMapping/>
  </p:clrMapOvr>
  <mc:AlternateContent xmlns:mc="http://schemas.openxmlformats.org/markup-compatibility/2006" xmlns:p14="http://schemas.microsoft.com/office/powerpoint/2010/main">
    <mc:Choice Requires="p14">
      <p:transition spd="slow" p14:dur="2000" advTm="77556"/>
    </mc:Choice>
    <mc:Fallback xmlns="">
      <p:transition spd="slow" advTm="7755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244154"/>
            <a:ext cx="8382000" cy="1477328"/>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3. Degree Classification Rules for Bachelors awards</a:t>
            </a:r>
            <a:br>
              <a:rPr lang="en-GB" sz="3200" b="1" dirty="0">
                <a:latin typeface="Calibri"/>
                <a:cs typeface="Calibri"/>
              </a:rPr>
            </a:b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11</a:t>
            </a:fld>
            <a:endParaRPr lang="en-GB" sz="1800" b="1" dirty="0"/>
          </a:p>
        </p:txBody>
      </p:sp>
      <p:sp>
        <p:nvSpPr>
          <p:cNvPr id="5" name="Rectangle 4"/>
          <p:cNvSpPr/>
          <p:nvPr/>
        </p:nvSpPr>
        <p:spPr>
          <a:xfrm>
            <a:off x="152400" y="1004589"/>
            <a:ext cx="9067800" cy="4624343"/>
          </a:xfrm>
          <a:prstGeom prst="rect">
            <a:avLst/>
          </a:prstGeom>
        </p:spPr>
        <p:txBody>
          <a:bodyPr wrap="square">
            <a:spAutoFit/>
          </a:bodyPr>
          <a:lstStyle/>
          <a:p>
            <a:endParaRPr lang="en-GB" sz="1050" dirty="0"/>
          </a:p>
          <a:p>
            <a:pPr marL="363538" indent="-363538">
              <a:buFont typeface="Wingdings" panose="05000000000000000000" pitchFamily="2" charset="2"/>
              <a:buChar char="q"/>
            </a:pPr>
            <a:r>
              <a:rPr lang="en-GB" sz="2400" dirty="0"/>
              <a:t>STAGE B:  Deciding which Method gives the Higher Overall Aggregate Mark</a:t>
            </a:r>
          </a:p>
          <a:p>
            <a:r>
              <a:rPr lang="en-GB" sz="800" dirty="0"/>
              <a:t> </a:t>
            </a:r>
          </a:p>
          <a:p>
            <a:pPr marL="715963" indent="-352425">
              <a:buFont typeface="Courier New" panose="02070309020205020404" pitchFamily="49" charset="0"/>
              <a:buChar char="o"/>
            </a:pPr>
            <a:r>
              <a:rPr lang="en-GB" sz="2000" u="sng" dirty="0">
                <a:solidFill>
                  <a:srgbClr val="FF0000"/>
                </a:solidFill>
              </a:rPr>
              <a:t>Procedure</a:t>
            </a:r>
          </a:p>
          <a:p>
            <a:pPr marL="715963"/>
            <a:r>
              <a:rPr lang="en-GB" sz="2000" dirty="0">
                <a:solidFill>
                  <a:srgbClr val="FF0000"/>
                </a:solidFill>
              </a:rPr>
              <a:t>We will select the </a:t>
            </a:r>
            <a:r>
              <a:rPr lang="en-GB" sz="2000" b="1" dirty="0">
                <a:solidFill>
                  <a:srgbClr val="FF0000"/>
                </a:solidFill>
              </a:rPr>
              <a:t>higher </a:t>
            </a:r>
            <a:r>
              <a:rPr lang="en-GB" sz="2000" dirty="0">
                <a:solidFill>
                  <a:srgbClr val="FF0000"/>
                </a:solidFill>
              </a:rPr>
              <a:t>of the two aggregates obtained in stage A.</a:t>
            </a:r>
          </a:p>
          <a:p>
            <a:pPr marL="715963"/>
            <a:endParaRPr lang="en-GB" sz="800" dirty="0">
              <a:solidFill>
                <a:srgbClr val="FF0000"/>
              </a:solidFill>
            </a:endParaRPr>
          </a:p>
          <a:p>
            <a:pPr marL="715963" indent="-352425">
              <a:buFont typeface="Courier New" panose="02070309020205020404" pitchFamily="49" charset="0"/>
              <a:buChar char="o"/>
            </a:pPr>
            <a:r>
              <a:rPr lang="en-GB" sz="2000" u="sng" dirty="0">
                <a:solidFill>
                  <a:srgbClr val="FF0000"/>
                </a:solidFill>
              </a:rPr>
              <a:t>Examples</a:t>
            </a:r>
          </a:p>
          <a:p>
            <a:pPr marL="714375"/>
            <a:r>
              <a:rPr lang="en-GB" sz="2000" dirty="0">
                <a:solidFill>
                  <a:srgbClr val="FF0000"/>
                </a:solidFill>
              </a:rPr>
              <a:t>STUDENT 1</a:t>
            </a:r>
          </a:p>
          <a:p>
            <a:pPr marL="1057275"/>
            <a:r>
              <a:rPr lang="en-GB" sz="2000" dirty="0">
                <a:solidFill>
                  <a:srgbClr val="996633"/>
                </a:solidFill>
              </a:rPr>
              <a:t>Overall aggregate mark [Method 1] = 69.1.</a:t>
            </a:r>
          </a:p>
          <a:p>
            <a:pPr marL="1057275"/>
            <a:r>
              <a:rPr lang="en-GB" sz="2000" dirty="0">
                <a:solidFill>
                  <a:srgbClr val="0070C0"/>
                </a:solidFill>
              </a:rPr>
              <a:t>Overall aggregate mark [Method 2] = 71.8.</a:t>
            </a:r>
          </a:p>
          <a:p>
            <a:pPr marL="1057275"/>
            <a:r>
              <a:rPr lang="en-GB" sz="2000" b="1" dirty="0"/>
              <a:t>We will select 71.8 [the result from Method 2].</a:t>
            </a:r>
          </a:p>
          <a:p>
            <a:pPr marL="714375"/>
            <a:r>
              <a:rPr lang="en-GB" sz="2000" dirty="0">
                <a:solidFill>
                  <a:srgbClr val="FF0000"/>
                </a:solidFill>
              </a:rPr>
              <a:t>STUDENT 2</a:t>
            </a:r>
          </a:p>
          <a:p>
            <a:pPr marL="1079500"/>
            <a:r>
              <a:rPr lang="en-GB" sz="2000" dirty="0">
                <a:solidFill>
                  <a:srgbClr val="996633"/>
                </a:solidFill>
              </a:rPr>
              <a:t>Overall aggregate mark [Method 1] = 66.6.</a:t>
            </a:r>
          </a:p>
          <a:p>
            <a:pPr marL="1079500"/>
            <a:r>
              <a:rPr lang="en-GB" sz="2000" dirty="0">
                <a:solidFill>
                  <a:srgbClr val="0070C0"/>
                </a:solidFill>
              </a:rPr>
              <a:t>Overall aggregate mark [Method 2] = 64.8.</a:t>
            </a:r>
          </a:p>
          <a:p>
            <a:pPr marL="1079500"/>
            <a:r>
              <a:rPr lang="en-GB" sz="2000" b="1" dirty="0"/>
              <a:t>We will select 66.6 [the result from Method 1].</a:t>
            </a:r>
            <a:endParaRPr lang="en-GB" sz="2400" dirty="0"/>
          </a:p>
        </p:txBody>
      </p:sp>
    </p:spTree>
    <p:extLst>
      <p:ext uri="{BB962C8B-B14F-4D97-AF65-F5344CB8AC3E}">
        <p14:creationId xmlns:p14="http://schemas.microsoft.com/office/powerpoint/2010/main" val="2733601234"/>
      </p:ext>
    </p:extLst>
  </p:cSld>
  <p:clrMapOvr>
    <a:masterClrMapping/>
  </p:clrMapOvr>
  <mc:AlternateContent xmlns:mc="http://schemas.openxmlformats.org/markup-compatibility/2006" xmlns:p14="http://schemas.microsoft.com/office/powerpoint/2010/main">
    <mc:Choice Requires="p14">
      <p:transition spd="slow" p14:dur="2000" advTm="40995"/>
    </mc:Choice>
    <mc:Fallback xmlns="">
      <p:transition spd="slow" advTm="40995"/>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Integrated Masters Degrees</a:t>
            </a:r>
          </a:p>
        </p:txBody>
      </p:sp>
      <p:sp>
        <p:nvSpPr>
          <p:cNvPr id="3" name="Content Placeholder 2"/>
          <p:cNvSpPr>
            <a:spLocks noGrp="1"/>
          </p:cNvSpPr>
          <p:nvPr>
            <p:ph idx="1"/>
          </p:nvPr>
        </p:nvSpPr>
        <p:spPr/>
        <p:txBody>
          <a:bodyPr>
            <a:normAutofit/>
          </a:bodyPr>
          <a:lstStyle/>
          <a:p>
            <a:r>
              <a:rPr lang="en-GB" dirty="0"/>
              <a:t>Are calculated using the same methodology but using the following two algorithms:</a:t>
            </a:r>
          </a:p>
          <a:p>
            <a:pPr marL="0" indent="0">
              <a:buNone/>
            </a:pPr>
            <a:r>
              <a:rPr lang="en-GB" sz="2400" dirty="0">
                <a:solidFill>
                  <a:srgbClr val="FF0000"/>
                </a:solidFill>
              </a:rPr>
              <a:t>1. the Overall Aggregate, combining marks from Level C [weighted 5%], Level I [weighted 25%], Level H [weighted 30%] &amp; Level M [weighted 40%];</a:t>
            </a:r>
          </a:p>
          <a:p>
            <a:pPr marL="0" indent="0">
              <a:buNone/>
            </a:pPr>
            <a:r>
              <a:rPr lang="en-GB" sz="2400" dirty="0">
                <a:solidFill>
                  <a:srgbClr val="0070C0"/>
                </a:solidFill>
              </a:rPr>
              <a:t>2. the Overall Aggregate, combining marks from Level I [weighted 25%], Level H [weighted 25%] &amp; Level M [weighted 50%];</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GB" smtClean="0"/>
              <a:pPr/>
              <a:t>12</a:t>
            </a:fld>
            <a:endParaRPr lang="en-GB" dirty="0"/>
          </a:p>
        </p:txBody>
      </p:sp>
    </p:spTree>
    <p:extLst>
      <p:ext uri="{BB962C8B-B14F-4D97-AF65-F5344CB8AC3E}">
        <p14:creationId xmlns:p14="http://schemas.microsoft.com/office/powerpoint/2010/main" val="987143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F0A24-5A57-4388-BC06-40A6E42BF4FD}"/>
              </a:ext>
            </a:extLst>
          </p:cNvPr>
          <p:cNvSpPr>
            <a:spLocks noGrp="1"/>
          </p:cNvSpPr>
          <p:nvPr>
            <p:ph type="title"/>
          </p:nvPr>
        </p:nvSpPr>
        <p:spPr/>
        <p:txBody>
          <a:bodyPr/>
          <a:lstStyle/>
          <a:p>
            <a:r>
              <a:rPr lang="en-GB" b="1" dirty="0"/>
              <a:t>Borderline cases</a:t>
            </a:r>
          </a:p>
        </p:txBody>
      </p:sp>
      <p:sp>
        <p:nvSpPr>
          <p:cNvPr id="3" name="Content Placeholder 2">
            <a:extLst>
              <a:ext uri="{FF2B5EF4-FFF2-40B4-BE49-F238E27FC236}">
                <a16:creationId xmlns:a16="http://schemas.microsoft.com/office/drawing/2014/main" id="{11ED1B66-7D33-40B4-A437-8AE633604424}"/>
              </a:ext>
            </a:extLst>
          </p:cNvPr>
          <p:cNvSpPr>
            <a:spLocks noGrp="1"/>
          </p:cNvSpPr>
          <p:nvPr>
            <p:ph idx="1"/>
          </p:nvPr>
        </p:nvSpPr>
        <p:spPr>
          <a:xfrm>
            <a:off x="628650" y="1524000"/>
            <a:ext cx="7886700" cy="4351338"/>
          </a:xfrm>
        </p:spPr>
        <p:txBody>
          <a:bodyPr>
            <a:normAutofit fontScale="92500"/>
          </a:bodyPr>
          <a:lstStyle/>
          <a:p>
            <a:r>
              <a:rPr lang="en-GB" dirty="0">
                <a:solidFill>
                  <a:srgbClr val="00B050"/>
                </a:solidFill>
              </a:rPr>
              <a:t>Where the overall aggregate falls within two rounded marks of the classification borderline the students profile will be scrutinised further at the examination board. Such borderline candidates will have their Level H/M profile considered in more detail before confirming their overall degree classification. </a:t>
            </a:r>
          </a:p>
          <a:p>
            <a:endParaRPr lang="en-GB" dirty="0">
              <a:solidFill>
                <a:srgbClr val="00B050"/>
              </a:solidFill>
            </a:endParaRPr>
          </a:p>
          <a:p>
            <a:r>
              <a:rPr lang="en-GB" dirty="0">
                <a:solidFill>
                  <a:srgbClr val="FF0000"/>
                </a:solidFill>
              </a:rPr>
              <a:t>The higher classification will be awarded if the Level H/M profile confirms that the student achieved, on initial assessment, a minimum of 60 credits approved for that award at the higher classification.</a:t>
            </a:r>
          </a:p>
          <a:p>
            <a:endParaRPr lang="en-GB" dirty="0"/>
          </a:p>
        </p:txBody>
      </p:sp>
      <p:sp>
        <p:nvSpPr>
          <p:cNvPr id="4" name="Slide Number Placeholder 3">
            <a:extLst>
              <a:ext uri="{FF2B5EF4-FFF2-40B4-BE49-F238E27FC236}">
                <a16:creationId xmlns:a16="http://schemas.microsoft.com/office/drawing/2014/main" id="{50727C35-200A-4A39-912C-560B4A59AAE6}"/>
              </a:ext>
            </a:extLst>
          </p:cNvPr>
          <p:cNvSpPr>
            <a:spLocks noGrp="1"/>
          </p:cNvSpPr>
          <p:nvPr>
            <p:ph type="sldNum" sz="quarter" idx="12"/>
          </p:nvPr>
        </p:nvSpPr>
        <p:spPr/>
        <p:txBody>
          <a:bodyPr/>
          <a:lstStyle/>
          <a:p>
            <a:fld id="{B6F15528-21DE-4FAA-801E-634DDDAF4B2B}" type="slidenum">
              <a:rPr lang="en-GB" smtClean="0"/>
              <a:pPr/>
              <a:t>13</a:t>
            </a:fld>
            <a:endParaRPr lang="en-GB" dirty="0"/>
          </a:p>
        </p:txBody>
      </p:sp>
    </p:spTree>
    <p:extLst>
      <p:ext uri="{BB962C8B-B14F-4D97-AF65-F5344CB8AC3E}">
        <p14:creationId xmlns:p14="http://schemas.microsoft.com/office/powerpoint/2010/main" val="587775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490375"/>
            <a:ext cx="5105400" cy="984885"/>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Degree Classification Rules  </a:t>
            </a:r>
            <a:br>
              <a:rPr lang="en-GB" sz="3200" b="1" dirty="0">
                <a:latin typeface="Calibri"/>
                <a:cs typeface="Calibri"/>
              </a:rPr>
            </a:br>
            <a:r>
              <a:rPr lang="en-GB" sz="3200" b="1" i="1" dirty="0">
                <a:latin typeface="Calibri"/>
                <a:cs typeface="Calibri"/>
              </a:rPr>
              <a:t>implications for externals</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14</a:t>
            </a:fld>
            <a:endParaRPr lang="en-GB" sz="1800" b="1" dirty="0"/>
          </a:p>
        </p:txBody>
      </p:sp>
      <p:sp>
        <p:nvSpPr>
          <p:cNvPr id="5" name="Rectangle 4"/>
          <p:cNvSpPr/>
          <p:nvPr/>
        </p:nvSpPr>
        <p:spPr>
          <a:xfrm>
            <a:off x="152400" y="2039750"/>
            <a:ext cx="8839200" cy="3216458"/>
          </a:xfrm>
          <a:prstGeom prst="rect">
            <a:avLst/>
          </a:prstGeom>
        </p:spPr>
        <p:txBody>
          <a:bodyPr wrap="square">
            <a:spAutoFit/>
          </a:bodyPr>
          <a:lstStyle/>
          <a:p>
            <a:pPr marL="363538" marR="451484" indent="-363538">
              <a:buFont typeface="Wingdings" panose="05000000000000000000" pitchFamily="2" charset="2"/>
              <a:buChar char="q"/>
              <a:tabLst>
                <a:tab pos="363538" algn="l"/>
              </a:tabLst>
            </a:pPr>
            <a:endParaRPr lang="en-GB" sz="800" spc="-20" dirty="0">
              <a:cs typeface="Calibri"/>
            </a:endParaRPr>
          </a:p>
          <a:p>
            <a:pPr marL="363538">
              <a:lnSpc>
                <a:spcPct val="80000"/>
              </a:lnSpc>
            </a:pPr>
            <a:endParaRPr lang="en-GB" sz="1000" dirty="0">
              <a:cs typeface="Calibri"/>
            </a:endParaRPr>
          </a:p>
          <a:p>
            <a:pPr marL="363538" indent="-363538">
              <a:lnSpc>
                <a:spcPct val="100000"/>
              </a:lnSpc>
              <a:buFont typeface="Wingdings" panose="05000000000000000000" pitchFamily="2" charset="2"/>
              <a:buChar char="q"/>
              <a:tabLst>
                <a:tab pos="363538" algn="l"/>
              </a:tabLst>
            </a:pPr>
            <a:r>
              <a:rPr lang="en-GB" sz="2400" spc="-5" dirty="0">
                <a:cs typeface="Calibri"/>
              </a:rPr>
              <a:t>Level F [3] is not included in the FINAL degree classification rules. </a:t>
            </a:r>
          </a:p>
          <a:p>
            <a:pPr>
              <a:lnSpc>
                <a:spcPct val="100000"/>
              </a:lnSpc>
              <a:tabLst>
                <a:tab pos="363538" algn="l"/>
              </a:tabLst>
            </a:pPr>
            <a:endParaRPr lang="en-GB" sz="2400" spc="-5" dirty="0">
              <a:cs typeface="Calibri"/>
            </a:endParaRPr>
          </a:p>
          <a:p>
            <a:pPr>
              <a:lnSpc>
                <a:spcPct val="100000"/>
              </a:lnSpc>
              <a:tabLst>
                <a:tab pos="363538" algn="l"/>
              </a:tabLst>
            </a:pPr>
            <a:r>
              <a:rPr lang="en-GB" sz="2400" spc="-5" dirty="0">
                <a:cs typeface="Calibri"/>
              </a:rPr>
              <a:t>You should see a sample of Foundation year work, but this may be a smaller sample than at other levels of study.</a:t>
            </a:r>
          </a:p>
          <a:p>
            <a:pPr>
              <a:lnSpc>
                <a:spcPct val="100000"/>
              </a:lnSpc>
              <a:tabLst>
                <a:tab pos="363538" algn="l"/>
              </a:tabLst>
            </a:pPr>
            <a:endParaRPr lang="en-GB" sz="2400" spc="-5" dirty="0">
              <a:cs typeface="Calibri"/>
            </a:endParaRPr>
          </a:p>
          <a:p>
            <a:pPr marL="363538" indent="-363538">
              <a:lnSpc>
                <a:spcPct val="100000"/>
              </a:lnSpc>
              <a:buFont typeface="Wingdings" panose="05000000000000000000" pitchFamily="2" charset="2"/>
              <a:buChar char="q"/>
              <a:tabLst>
                <a:tab pos="363538" algn="l"/>
              </a:tabLst>
            </a:pPr>
            <a:r>
              <a:rPr lang="en-GB" sz="2400" spc="-5" dirty="0">
                <a:cs typeface="Calibri"/>
              </a:rPr>
              <a:t>Level C[4] </a:t>
            </a:r>
            <a:r>
              <a:rPr lang="en-GB" sz="2400" u="sng" spc="-5" dirty="0">
                <a:cs typeface="Calibri"/>
              </a:rPr>
              <a:t>might </a:t>
            </a:r>
            <a:r>
              <a:rPr lang="en-GB" sz="2400" u="sng" spc="-10" dirty="0">
                <a:cs typeface="Calibri"/>
              </a:rPr>
              <a:t>count</a:t>
            </a:r>
            <a:r>
              <a:rPr lang="en-GB" sz="2400" spc="-10" dirty="0">
                <a:cs typeface="Calibri"/>
              </a:rPr>
              <a:t>, </a:t>
            </a:r>
            <a:r>
              <a:rPr lang="en-GB" sz="2400" spc="-5" dirty="0">
                <a:cs typeface="Calibri"/>
              </a:rPr>
              <a:t>so </a:t>
            </a:r>
            <a:r>
              <a:rPr lang="en-GB" sz="2400" spc="-10" dirty="0">
                <a:cs typeface="Calibri"/>
              </a:rPr>
              <a:t>you </a:t>
            </a:r>
            <a:r>
              <a:rPr lang="en-GB" sz="2400" spc="-5" dirty="0">
                <a:cs typeface="Calibri"/>
              </a:rPr>
              <a:t>will </a:t>
            </a:r>
            <a:r>
              <a:rPr lang="en-GB" sz="2400" dirty="0">
                <a:cs typeface="Calibri"/>
              </a:rPr>
              <a:t>need </a:t>
            </a:r>
            <a:r>
              <a:rPr lang="en-GB" sz="2400" spc="-10" dirty="0">
                <a:cs typeface="Calibri"/>
              </a:rPr>
              <a:t>to </a:t>
            </a:r>
            <a:r>
              <a:rPr lang="en-GB" sz="2400" dirty="0">
                <a:cs typeface="Calibri"/>
              </a:rPr>
              <a:t>see a sample </a:t>
            </a:r>
            <a:r>
              <a:rPr lang="en-GB" sz="2400" spc="-5" dirty="0">
                <a:cs typeface="Calibri"/>
              </a:rPr>
              <a:t>of</a:t>
            </a:r>
            <a:r>
              <a:rPr lang="en-GB" sz="2400" spc="65" dirty="0">
                <a:cs typeface="Calibri"/>
              </a:rPr>
              <a:t> </a:t>
            </a:r>
            <a:r>
              <a:rPr lang="en-GB" sz="2400" spc="-10" dirty="0">
                <a:cs typeface="Calibri"/>
              </a:rPr>
              <a:t>work.</a:t>
            </a:r>
            <a:endParaRPr lang="en-GB" sz="2400" dirty="0">
              <a:cs typeface="Calibri"/>
            </a:endParaRPr>
          </a:p>
          <a:p>
            <a:pPr marL="715963" lvl="1" indent="-352425">
              <a:lnSpc>
                <a:spcPct val="100000"/>
              </a:lnSpc>
              <a:spcBef>
                <a:spcPts val="434"/>
              </a:spcBef>
              <a:buFont typeface="Courier New" panose="02070309020205020404" pitchFamily="49" charset="0"/>
              <a:buChar char="o"/>
              <a:tabLst>
                <a:tab pos="1613535" algn="l"/>
              </a:tabLst>
            </a:pPr>
            <a:r>
              <a:rPr lang="en-GB" sz="2000" spc="-5" dirty="0">
                <a:solidFill>
                  <a:srgbClr val="FF0000"/>
                </a:solidFill>
                <a:cs typeface="Calibri"/>
              </a:rPr>
              <a:t>This </a:t>
            </a:r>
            <a:r>
              <a:rPr lang="en-GB" sz="2000" spc="-10" dirty="0">
                <a:solidFill>
                  <a:srgbClr val="FF0000"/>
                </a:solidFill>
                <a:cs typeface="Calibri"/>
              </a:rPr>
              <a:t>can </a:t>
            </a:r>
            <a:r>
              <a:rPr lang="en-GB" sz="2000" spc="-5" dirty="0">
                <a:solidFill>
                  <a:srgbClr val="FF0000"/>
                </a:solidFill>
                <a:cs typeface="Calibri"/>
              </a:rPr>
              <a:t>be smaller </a:t>
            </a:r>
            <a:r>
              <a:rPr lang="en-GB" sz="2000" dirty="0">
                <a:solidFill>
                  <a:srgbClr val="FF0000"/>
                </a:solidFill>
                <a:cs typeface="Calibri"/>
              </a:rPr>
              <a:t>than the </a:t>
            </a:r>
            <a:r>
              <a:rPr lang="en-GB" sz="2000" spc="-5" dirty="0">
                <a:solidFill>
                  <a:srgbClr val="FF0000"/>
                </a:solidFill>
                <a:cs typeface="Calibri"/>
              </a:rPr>
              <a:t>samples </a:t>
            </a:r>
            <a:r>
              <a:rPr lang="en-GB" sz="2000" spc="-15" dirty="0">
                <a:solidFill>
                  <a:srgbClr val="FF0000"/>
                </a:solidFill>
                <a:cs typeface="Calibri"/>
              </a:rPr>
              <a:t>for </a:t>
            </a:r>
            <a:r>
              <a:rPr lang="en-GB" sz="2000" spc="-5" dirty="0">
                <a:solidFill>
                  <a:srgbClr val="FF0000"/>
                </a:solidFill>
                <a:cs typeface="Calibri"/>
              </a:rPr>
              <a:t>other</a:t>
            </a:r>
            <a:r>
              <a:rPr lang="en-GB" sz="2000" spc="80" dirty="0">
                <a:solidFill>
                  <a:srgbClr val="FF0000"/>
                </a:solidFill>
                <a:cs typeface="Calibri"/>
              </a:rPr>
              <a:t> </a:t>
            </a:r>
            <a:r>
              <a:rPr lang="en-GB" sz="2000" spc="-5" dirty="0">
                <a:solidFill>
                  <a:srgbClr val="FF0000"/>
                </a:solidFill>
                <a:cs typeface="Calibri"/>
              </a:rPr>
              <a:t>Levels.</a:t>
            </a:r>
            <a:endParaRPr lang="en-GB" sz="2000" dirty="0">
              <a:cs typeface="Calibri"/>
            </a:endParaRPr>
          </a:p>
          <a:p>
            <a:pPr marL="363538">
              <a:lnSpc>
                <a:spcPct val="80000"/>
              </a:lnSpc>
            </a:pPr>
            <a:endParaRPr lang="en-GB" sz="2400" dirty="0">
              <a:cs typeface="Calibri"/>
            </a:endParaRPr>
          </a:p>
        </p:txBody>
      </p:sp>
    </p:spTree>
    <p:extLst>
      <p:ext uri="{BB962C8B-B14F-4D97-AF65-F5344CB8AC3E}">
        <p14:creationId xmlns:p14="http://schemas.microsoft.com/office/powerpoint/2010/main" val="4188675958"/>
      </p:ext>
    </p:extLst>
  </p:cSld>
  <p:clrMapOvr>
    <a:masterClrMapping/>
  </p:clrMapOvr>
  <mc:AlternateContent xmlns:mc="http://schemas.openxmlformats.org/markup-compatibility/2006" xmlns:p14="http://schemas.microsoft.com/office/powerpoint/2010/main">
    <mc:Choice Requires="p14">
      <p:transition spd="slow" p14:dur="2000" advTm="84526"/>
    </mc:Choice>
    <mc:Fallback xmlns="">
      <p:transition spd="slow" advTm="8452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4. Redeeming Fails </a:t>
            </a:r>
            <a:r>
              <a:rPr lang="en-GB" sz="3200" b="1" i="1" dirty="0">
                <a:latin typeface="Calibri"/>
                <a:cs typeface="Calibri"/>
              </a:rPr>
              <a:t>(a)</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15</a:t>
            </a:fld>
            <a:endParaRPr lang="en-GB" sz="1800" b="1" dirty="0"/>
          </a:p>
        </p:txBody>
      </p:sp>
      <p:sp>
        <p:nvSpPr>
          <p:cNvPr id="5" name="Rectangle 4"/>
          <p:cNvSpPr/>
          <p:nvPr/>
        </p:nvSpPr>
        <p:spPr>
          <a:xfrm>
            <a:off x="0" y="1737081"/>
            <a:ext cx="9067800" cy="4407360"/>
          </a:xfrm>
          <a:prstGeom prst="rect">
            <a:avLst/>
          </a:prstGeom>
        </p:spPr>
        <p:txBody>
          <a:bodyPr wrap="square">
            <a:spAutoFit/>
          </a:bodyPr>
          <a:lstStyle/>
          <a:p>
            <a:pPr marL="355600" indent="-342900">
              <a:lnSpc>
                <a:spcPct val="100000"/>
              </a:lnSpc>
              <a:buFont typeface="Wingdings" panose="05000000000000000000" pitchFamily="2" charset="2"/>
              <a:buChar char="q"/>
            </a:pPr>
            <a:r>
              <a:rPr lang="en-GB" sz="2400" spc="-15" dirty="0">
                <a:cs typeface="Calibri"/>
              </a:rPr>
              <a:t>Failure </a:t>
            </a:r>
            <a:r>
              <a:rPr lang="en-GB" sz="2400" dirty="0">
                <a:cs typeface="Calibri"/>
              </a:rPr>
              <a:t>of Individual</a:t>
            </a:r>
            <a:r>
              <a:rPr lang="en-GB" sz="2400" spc="-55" dirty="0">
                <a:cs typeface="Calibri"/>
              </a:rPr>
              <a:t> </a:t>
            </a:r>
            <a:r>
              <a:rPr lang="en-GB" sz="2400" spc="-5" dirty="0">
                <a:cs typeface="Calibri"/>
              </a:rPr>
              <a:t>Assessments</a:t>
            </a:r>
            <a:endParaRPr lang="en-GB" sz="2400" dirty="0">
              <a:cs typeface="Calibri"/>
            </a:endParaRPr>
          </a:p>
          <a:p>
            <a:pPr marL="812800" marR="273050" indent="-449263">
              <a:lnSpc>
                <a:spcPct val="100000"/>
              </a:lnSpc>
              <a:buFont typeface="Courier New" panose="02070309020205020404" pitchFamily="49" charset="0"/>
              <a:buChar char="o"/>
              <a:tabLst>
                <a:tab pos="628650" algn="l"/>
              </a:tabLst>
            </a:pPr>
            <a:r>
              <a:rPr lang="en-GB" sz="2400" spc="-15" dirty="0">
                <a:solidFill>
                  <a:srgbClr val="FF0000"/>
                </a:solidFill>
                <a:cs typeface="Calibri"/>
              </a:rPr>
              <a:t>Failure </a:t>
            </a:r>
            <a:r>
              <a:rPr lang="en-GB" sz="2400" spc="-5" dirty="0">
                <a:solidFill>
                  <a:srgbClr val="FF0000"/>
                </a:solidFill>
                <a:cs typeface="Calibri"/>
              </a:rPr>
              <a:t>of </a:t>
            </a:r>
            <a:r>
              <a:rPr lang="en-GB" sz="2400" dirty="0">
                <a:solidFill>
                  <a:srgbClr val="FF0000"/>
                </a:solidFill>
                <a:cs typeface="Calibri"/>
              </a:rPr>
              <a:t>a </a:t>
            </a:r>
            <a:r>
              <a:rPr lang="en-GB" sz="2400" u="heavy" dirty="0">
                <a:solidFill>
                  <a:srgbClr val="FF0000"/>
                </a:solidFill>
                <a:cs typeface="Calibri"/>
              </a:rPr>
              <a:t>Qualifying </a:t>
            </a:r>
            <a:r>
              <a:rPr lang="en-GB" sz="2400" u="heavy" spc="-5" dirty="0">
                <a:solidFill>
                  <a:srgbClr val="FF0000"/>
                </a:solidFill>
                <a:cs typeface="Calibri"/>
              </a:rPr>
              <a:t>Component </a:t>
            </a:r>
            <a:r>
              <a:rPr lang="en-GB" sz="2400" spc="-5" dirty="0">
                <a:solidFill>
                  <a:srgbClr val="FF0000"/>
                </a:solidFill>
                <a:cs typeface="Calibri"/>
              </a:rPr>
              <a:t>cannot be condoned, irrespective of  </a:t>
            </a:r>
            <a:r>
              <a:rPr lang="en-GB" sz="2400" dirty="0">
                <a:solidFill>
                  <a:srgbClr val="FF0000"/>
                </a:solidFill>
                <a:cs typeface="Calibri"/>
              </a:rPr>
              <a:t>the </a:t>
            </a:r>
            <a:r>
              <a:rPr lang="en-GB" sz="2400" spc="-15" dirty="0">
                <a:solidFill>
                  <a:srgbClr val="FF0000"/>
                </a:solidFill>
                <a:cs typeface="Calibri"/>
              </a:rPr>
              <a:t>overall</a:t>
            </a:r>
            <a:r>
              <a:rPr lang="en-GB" sz="2400" spc="-30" dirty="0">
                <a:solidFill>
                  <a:srgbClr val="FF0000"/>
                </a:solidFill>
                <a:cs typeface="Calibri"/>
              </a:rPr>
              <a:t> </a:t>
            </a:r>
            <a:r>
              <a:rPr lang="en-GB" sz="2400" spc="-10" dirty="0">
                <a:solidFill>
                  <a:srgbClr val="FF0000"/>
                </a:solidFill>
                <a:cs typeface="Calibri"/>
              </a:rPr>
              <a:t>aggregate. The student may, however, progress on a non-accredited award should they opt to do so.</a:t>
            </a:r>
            <a:endParaRPr lang="en-GB" sz="2400" dirty="0">
              <a:solidFill>
                <a:srgbClr val="FF0000"/>
              </a:solidFill>
              <a:cs typeface="Calibri"/>
            </a:endParaRPr>
          </a:p>
          <a:p>
            <a:pPr marL="812800" marR="5080" indent="-449263">
              <a:buFont typeface="Courier New" panose="02070309020205020404" pitchFamily="49" charset="0"/>
              <a:buChar char="o"/>
              <a:tabLst>
                <a:tab pos="628650" algn="l"/>
              </a:tabLst>
            </a:pPr>
            <a:r>
              <a:rPr lang="en-GB" sz="2400" dirty="0">
                <a:solidFill>
                  <a:srgbClr val="FF0000"/>
                </a:solidFill>
                <a:cs typeface="Calibri"/>
              </a:rPr>
              <a:t>Students who have provisionally not passed an assessment are normally allowed to “re-submit” their work </a:t>
            </a:r>
            <a:r>
              <a:rPr lang="en-GB" sz="2400" u="sng" dirty="0">
                <a:solidFill>
                  <a:srgbClr val="FF0000"/>
                </a:solidFill>
                <a:cs typeface="Calibri"/>
              </a:rPr>
              <a:t>before</a:t>
            </a:r>
            <a:r>
              <a:rPr lang="en-GB" sz="2400" dirty="0">
                <a:solidFill>
                  <a:srgbClr val="FF0000"/>
                </a:solidFill>
                <a:cs typeface="Calibri"/>
              </a:rPr>
              <a:t> the Subject meeting, to try to increase their mark to a bare pass.  This is </a:t>
            </a:r>
            <a:r>
              <a:rPr lang="en-GB" sz="2400" u="sng" dirty="0">
                <a:solidFill>
                  <a:srgbClr val="FF0000"/>
                </a:solidFill>
                <a:cs typeface="Calibri"/>
              </a:rPr>
              <a:t>in addition</a:t>
            </a:r>
            <a:r>
              <a:rPr lang="en-GB" sz="2400" dirty="0">
                <a:solidFill>
                  <a:srgbClr val="FF0000"/>
                </a:solidFill>
                <a:cs typeface="Calibri"/>
              </a:rPr>
              <a:t> to reassessment opportunities offered by the Board, and marks presented to the Board will reflect any adjustments following “re-submissions”.]</a:t>
            </a:r>
          </a:p>
          <a:p>
            <a:pPr marL="812800" indent="-449263">
              <a:lnSpc>
                <a:spcPct val="80000"/>
              </a:lnSpc>
              <a:buFont typeface="Courier New" panose="02070309020205020404" pitchFamily="49" charset="0"/>
              <a:buChar char="o"/>
              <a:tabLst>
                <a:tab pos="628650" algn="l"/>
              </a:tabLst>
            </a:pPr>
            <a:endParaRPr lang="en-GB" sz="2000" dirty="0">
              <a:solidFill>
                <a:srgbClr val="FF0000"/>
              </a:solidFill>
              <a:cs typeface="Calibri"/>
            </a:endParaRPr>
          </a:p>
        </p:txBody>
      </p:sp>
    </p:spTree>
    <p:extLst>
      <p:ext uri="{BB962C8B-B14F-4D97-AF65-F5344CB8AC3E}">
        <p14:creationId xmlns:p14="http://schemas.microsoft.com/office/powerpoint/2010/main" val="3730960667"/>
      </p:ext>
    </p:extLst>
  </p:cSld>
  <p:clrMapOvr>
    <a:masterClrMapping/>
  </p:clrMapOvr>
  <mc:AlternateContent xmlns:mc="http://schemas.openxmlformats.org/markup-compatibility/2006" xmlns:p14="http://schemas.microsoft.com/office/powerpoint/2010/main">
    <mc:Choice Requires="p14">
      <p:transition spd="slow" p14:dur="2000" advTm="119368"/>
    </mc:Choice>
    <mc:Fallback xmlns="">
      <p:transition spd="slow" advTm="11936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4. Redeeming Fails </a:t>
            </a:r>
            <a:r>
              <a:rPr lang="en-GB" sz="3200" b="1" i="1" dirty="0">
                <a:latin typeface="Calibri"/>
                <a:cs typeface="Calibri"/>
              </a:rPr>
              <a:t>(b)</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16</a:t>
            </a:fld>
            <a:endParaRPr lang="en-GB" sz="1800" b="1" dirty="0"/>
          </a:p>
        </p:txBody>
      </p:sp>
      <p:sp>
        <p:nvSpPr>
          <p:cNvPr id="5" name="Rectangle 4"/>
          <p:cNvSpPr/>
          <p:nvPr/>
        </p:nvSpPr>
        <p:spPr>
          <a:xfrm>
            <a:off x="38100" y="1371600"/>
            <a:ext cx="9067800" cy="4426853"/>
          </a:xfrm>
          <a:prstGeom prst="rect">
            <a:avLst/>
          </a:prstGeom>
        </p:spPr>
        <p:txBody>
          <a:bodyPr wrap="square">
            <a:spAutoFit/>
          </a:bodyPr>
          <a:lstStyle/>
          <a:p>
            <a:pPr marL="355600" indent="-342900">
              <a:lnSpc>
                <a:spcPct val="100000"/>
              </a:lnSpc>
              <a:buFont typeface="Wingdings" panose="05000000000000000000" pitchFamily="2" charset="2"/>
              <a:buChar char="q"/>
            </a:pPr>
            <a:r>
              <a:rPr lang="en-GB" sz="2400" spc="-15" dirty="0">
                <a:cs typeface="Calibri"/>
              </a:rPr>
              <a:t>Failure </a:t>
            </a:r>
            <a:r>
              <a:rPr lang="en-GB" sz="2400" dirty="0">
                <a:cs typeface="Calibri"/>
              </a:rPr>
              <a:t>of Blocks [i]</a:t>
            </a:r>
          </a:p>
          <a:p>
            <a:pPr marL="812800" indent="-342900">
              <a:lnSpc>
                <a:spcPct val="100000"/>
              </a:lnSpc>
              <a:buFont typeface="Courier New" panose="02070309020205020404" pitchFamily="49" charset="0"/>
              <a:buChar char="o"/>
              <a:tabLst>
                <a:tab pos="756920" algn="l"/>
              </a:tabLst>
            </a:pPr>
            <a:r>
              <a:rPr lang="en-GB" sz="2400" spc="-30" dirty="0">
                <a:solidFill>
                  <a:srgbClr val="FF0000"/>
                </a:solidFill>
                <a:cs typeface="Calibri"/>
              </a:rPr>
              <a:t>S</a:t>
            </a:r>
            <a:r>
              <a:rPr lang="en-GB" sz="2400" spc="-5" dirty="0">
                <a:solidFill>
                  <a:srgbClr val="FF0000"/>
                </a:solidFill>
                <a:cs typeface="Calibri"/>
              </a:rPr>
              <a:t>tudents </a:t>
            </a:r>
            <a:r>
              <a:rPr lang="en-GB" sz="2400" u="heavy" spc="-5" dirty="0">
                <a:solidFill>
                  <a:srgbClr val="FF0000"/>
                </a:solidFill>
                <a:cs typeface="Calibri"/>
              </a:rPr>
              <a:t>normally </a:t>
            </a:r>
            <a:r>
              <a:rPr lang="en-GB" sz="2400" spc="-5" dirty="0">
                <a:solidFill>
                  <a:srgbClr val="FF0000"/>
                </a:solidFill>
                <a:cs typeface="Calibri"/>
              </a:rPr>
              <a:t>have up </a:t>
            </a:r>
            <a:r>
              <a:rPr lang="en-GB" sz="2400" spc="-15" dirty="0">
                <a:solidFill>
                  <a:srgbClr val="FF0000"/>
                </a:solidFill>
                <a:cs typeface="Calibri"/>
              </a:rPr>
              <a:t>to </a:t>
            </a:r>
            <a:r>
              <a:rPr lang="en-GB" sz="2400" b="1" dirty="0">
                <a:solidFill>
                  <a:srgbClr val="FF0000"/>
                </a:solidFill>
                <a:cs typeface="Calibri"/>
              </a:rPr>
              <a:t>three </a:t>
            </a:r>
            <a:r>
              <a:rPr lang="en-GB" sz="2400" dirty="0">
                <a:solidFill>
                  <a:srgbClr val="FF0000"/>
                </a:solidFill>
                <a:cs typeface="Calibri"/>
              </a:rPr>
              <a:t>redemption</a:t>
            </a:r>
            <a:r>
              <a:rPr lang="en-GB" sz="2400" spc="-40" dirty="0">
                <a:solidFill>
                  <a:srgbClr val="FF0000"/>
                </a:solidFill>
                <a:cs typeface="Calibri"/>
              </a:rPr>
              <a:t> </a:t>
            </a:r>
            <a:r>
              <a:rPr lang="en-GB" sz="2400" spc="-5" dirty="0">
                <a:solidFill>
                  <a:srgbClr val="FF0000"/>
                </a:solidFill>
                <a:cs typeface="Calibri"/>
              </a:rPr>
              <a:t>opportunities:</a:t>
            </a:r>
            <a:endParaRPr lang="en-GB" sz="2400" dirty="0">
              <a:solidFill>
                <a:srgbClr val="FF0000"/>
              </a:solidFill>
              <a:cs typeface="Calibri"/>
            </a:endParaRPr>
          </a:p>
          <a:p>
            <a:pPr marL="1269365" lvl="1" indent="-342900">
              <a:lnSpc>
                <a:spcPts val="2280"/>
              </a:lnSpc>
              <a:buFont typeface="Wingdings" panose="05000000000000000000" pitchFamily="2" charset="2"/>
              <a:buChar char="§"/>
              <a:tabLst>
                <a:tab pos="1156335" algn="l"/>
              </a:tabLst>
            </a:pPr>
            <a:r>
              <a:rPr lang="en-GB" sz="2400" spc="-5" dirty="0">
                <a:solidFill>
                  <a:srgbClr val="0070C0"/>
                </a:solidFill>
                <a:cs typeface="Calibri"/>
              </a:rPr>
              <a:t>reassessment of </a:t>
            </a:r>
            <a:r>
              <a:rPr lang="en-GB" sz="2400" spc="-10" dirty="0">
                <a:solidFill>
                  <a:srgbClr val="0070C0"/>
                </a:solidFill>
                <a:cs typeface="Calibri"/>
              </a:rPr>
              <a:t>failed </a:t>
            </a:r>
            <a:r>
              <a:rPr lang="en-GB" sz="2400" spc="-5" dirty="0">
                <a:solidFill>
                  <a:srgbClr val="0070C0"/>
                </a:solidFill>
                <a:cs typeface="Calibri"/>
              </a:rPr>
              <a:t>components </a:t>
            </a:r>
            <a:r>
              <a:rPr lang="en-GB" sz="2400" spc="-15" dirty="0">
                <a:solidFill>
                  <a:srgbClr val="0070C0"/>
                </a:solidFill>
                <a:cs typeface="Calibri"/>
              </a:rPr>
              <a:t>at </a:t>
            </a:r>
            <a:r>
              <a:rPr lang="en-GB" sz="2400" dirty="0">
                <a:solidFill>
                  <a:srgbClr val="0070C0"/>
                </a:solidFill>
                <a:cs typeface="Calibri"/>
              </a:rPr>
              <a:t>the </a:t>
            </a:r>
            <a:r>
              <a:rPr lang="en-GB" sz="2400" spc="-10" dirty="0">
                <a:solidFill>
                  <a:srgbClr val="0070C0"/>
                </a:solidFill>
                <a:cs typeface="Calibri"/>
              </a:rPr>
              <a:t>next </a:t>
            </a:r>
            <a:r>
              <a:rPr lang="en-GB" sz="2400" spc="-5" dirty="0">
                <a:solidFill>
                  <a:srgbClr val="0070C0"/>
                </a:solidFill>
                <a:cs typeface="Calibri"/>
              </a:rPr>
              <a:t>assessment</a:t>
            </a:r>
            <a:r>
              <a:rPr lang="en-GB" sz="2400" spc="40" dirty="0">
                <a:solidFill>
                  <a:srgbClr val="0070C0"/>
                </a:solidFill>
                <a:cs typeface="Calibri"/>
              </a:rPr>
              <a:t> </a:t>
            </a:r>
            <a:r>
              <a:rPr lang="en-GB" sz="2400" spc="-5" dirty="0">
                <a:solidFill>
                  <a:srgbClr val="0070C0"/>
                </a:solidFill>
                <a:cs typeface="Calibri"/>
              </a:rPr>
              <a:t>period </a:t>
            </a:r>
            <a:r>
              <a:rPr lang="en-GB" sz="2400" b="1" dirty="0">
                <a:solidFill>
                  <a:srgbClr val="0070C0"/>
                </a:solidFill>
                <a:cs typeface="Calibri"/>
              </a:rPr>
              <a:t>then</a:t>
            </a:r>
            <a:endParaRPr lang="en-GB" sz="2400" dirty="0">
              <a:solidFill>
                <a:srgbClr val="0070C0"/>
              </a:solidFill>
              <a:cs typeface="Calibri"/>
            </a:endParaRPr>
          </a:p>
          <a:p>
            <a:pPr marL="1269365" lvl="1" indent="-342900">
              <a:lnSpc>
                <a:spcPct val="100000"/>
              </a:lnSpc>
              <a:spcBef>
                <a:spcPts val="240"/>
              </a:spcBef>
              <a:buFont typeface="Wingdings" panose="05000000000000000000" pitchFamily="2" charset="2"/>
              <a:buChar char="§"/>
              <a:tabLst>
                <a:tab pos="1156335" algn="l"/>
              </a:tabLst>
            </a:pPr>
            <a:r>
              <a:rPr lang="en-GB" sz="2400" dirty="0">
                <a:solidFill>
                  <a:srgbClr val="0070C0"/>
                </a:solidFill>
                <a:cs typeface="Calibri"/>
              </a:rPr>
              <a:t>a </a:t>
            </a:r>
            <a:r>
              <a:rPr lang="en-GB" sz="2400" spc="-5" dirty="0">
                <a:solidFill>
                  <a:srgbClr val="0070C0"/>
                </a:solidFill>
                <a:cs typeface="Calibri"/>
              </a:rPr>
              <a:t>single opportunity </a:t>
            </a:r>
            <a:r>
              <a:rPr lang="en-GB" sz="2400" spc="-15" dirty="0">
                <a:solidFill>
                  <a:srgbClr val="0070C0"/>
                </a:solidFill>
                <a:cs typeface="Calibri"/>
              </a:rPr>
              <a:t>to </a:t>
            </a:r>
            <a:r>
              <a:rPr lang="en-GB" sz="2400" spc="-20" dirty="0">
                <a:solidFill>
                  <a:srgbClr val="0070C0"/>
                </a:solidFill>
                <a:cs typeface="Calibri"/>
              </a:rPr>
              <a:t>retake </a:t>
            </a:r>
            <a:r>
              <a:rPr lang="en-GB" sz="2400" dirty="0">
                <a:solidFill>
                  <a:srgbClr val="0070C0"/>
                </a:solidFill>
                <a:cs typeface="Calibri"/>
              </a:rPr>
              <a:t>the </a:t>
            </a:r>
            <a:r>
              <a:rPr lang="en-GB" sz="2400" spc="-10" dirty="0">
                <a:solidFill>
                  <a:srgbClr val="0070C0"/>
                </a:solidFill>
                <a:cs typeface="Calibri"/>
              </a:rPr>
              <a:t>entire </a:t>
            </a:r>
            <a:r>
              <a:rPr lang="en-GB" sz="2400" spc="-5" dirty="0">
                <a:solidFill>
                  <a:srgbClr val="0070C0"/>
                </a:solidFill>
                <a:cs typeface="Calibri"/>
              </a:rPr>
              <a:t>block, with</a:t>
            </a:r>
            <a:r>
              <a:rPr lang="en-GB" sz="2400" spc="85" dirty="0">
                <a:solidFill>
                  <a:srgbClr val="0070C0"/>
                </a:solidFill>
                <a:cs typeface="Calibri"/>
              </a:rPr>
              <a:t> </a:t>
            </a:r>
            <a:r>
              <a:rPr lang="en-GB" sz="2400" spc="-10" dirty="0">
                <a:solidFill>
                  <a:srgbClr val="0070C0"/>
                </a:solidFill>
                <a:cs typeface="Calibri"/>
              </a:rPr>
              <a:t>attendance </a:t>
            </a:r>
            <a:r>
              <a:rPr lang="en-GB" sz="2400" b="1" dirty="0">
                <a:solidFill>
                  <a:srgbClr val="0070C0"/>
                </a:solidFill>
                <a:cs typeface="Calibri"/>
              </a:rPr>
              <a:t>then</a:t>
            </a:r>
            <a:endParaRPr lang="en-GB" sz="2400" dirty="0">
              <a:solidFill>
                <a:srgbClr val="0070C0"/>
              </a:solidFill>
              <a:cs typeface="Calibri"/>
            </a:endParaRPr>
          </a:p>
          <a:p>
            <a:pPr marL="1269365" lvl="1" indent="-342900">
              <a:lnSpc>
                <a:spcPct val="100000"/>
              </a:lnSpc>
              <a:spcBef>
                <a:spcPts val="240"/>
              </a:spcBef>
              <a:buFont typeface="Wingdings" panose="05000000000000000000" pitchFamily="2" charset="2"/>
              <a:buChar char="§"/>
              <a:tabLst>
                <a:tab pos="1212850" algn="l"/>
              </a:tabLst>
            </a:pPr>
            <a:r>
              <a:rPr lang="en-GB" sz="2400" spc="-5" dirty="0">
                <a:solidFill>
                  <a:srgbClr val="0070C0"/>
                </a:solidFill>
                <a:cs typeface="Calibri"/>
              </a:rPr>
              <a:t>reassessment of </a:t>
            </a:r>
            <a:r>
              <a:rPr lang="en-GB" sz="2400" spc="-10" dirty="0">
                <a:solidFill>
                  <a:srgbClr val="0070C0"/>
                </a:solidFill>
                <a:cs typeface="Calibri"/>
              </a:rPr>
              <a:t>failed</a:t>
            </a:r>
            <a:r>
              <a:rPr lang="en-GB" sz="2400" spc="-30" dirty="0">
                <a:solidFill>
                  <a:srgbClr val="0070C0"/>
                </a:solidFill>
                <a:cs typeface="Calibri"/>
              </a:rPr>
              <a:t> </a:t>
            </a:r>
            <a:r>
              <a:rPr lang="en-GB" sz="2400" spc="-5" dirty="0">
                <a:solidFill>
                  <a:srgbClr val="0070C0"/>
                </a:solidFill>
                <a:cs typeface="Calibri"/>
              </a:rPr>
              <a:t>components.</a:t>
            </a:r>
            <a:endParaRPr lang="en-GB" sz="2400" dirty="0">
              <a:solidFill>
                <a:srgbClr val="0070C0"/>
              </a:solidFill>
              <a:cs typeface="Calibri"/>
            </a:endParaRPr>
          </a:p>
          <a:p>
            <a:pPr marL="715963" indent="-352425">
              <a:lnSpc>
                <a:spcPct val="100000"/>
              </a:lnSpc>
              <a:buFont typeface="Courier New" panose="02070309020205020404" pitchFamily="49" charset="0"/>
              <a:buChar char="o"/>
              <a:tabLst>
                <a:tab pos="628650" algn="l"/>
              </a:tabLst>
            </a:pPr>
            <a:r>
              <a:rPr lang="en-GB" sz="2400" spc="-5" dirty="0">
                <a:solidFill>
                  <a:srgbClr val="FF0000"/>
                </a:solidFill>
                <a:cs typeface="Calibri"/>
              </a:rPr>
              <a:t>The </a:t>
            </a:r>
            <a:r>
              <a:rPr lang="en-GB" sz="2400" spc="-10" dirty="0">
                <a:solidFill>
                  <a:srgbClr val="FF0000"/>
                </a:solidFill>
                <a:cs typeface="Calibri"/>
              </a:rPr>
              <a:t>right to </a:t>
            </a:r>
            <a:r>
              <a:rPr lang="en-GB" sz="2400" u="heavy" spc="-5" dirty="0">
                <a:solidFill>
                  <a:srgbClr val="FF0000"/>
                </a:solidFill>
                <a:cs typeface="Calibri"/>
              </a:rPr>
              <a:t>reassessment </a:t>
            </a:r>
            <a:r>
              <a:rPr lang="en-GB" sz="2400" dirty="0">
                <a:solidFill>
                  <a:srgbClr val="FF0000"/>
                </a:solidFill>
                <a:cs typeface="Calibri"/>
              </a:rPr>
              <a:t>is </a:t>
            </a:r>
            <a:r>
              <a:rPr lang="en-GB" sz="2400" spc="-5" dirty="0">
                <a:solidFill>
                  <a:srgbClr val="FF0000"/>
                </a:solidFill>
                <a:cs typeface="Calibri"/>
              </a:rPr>
              <a:t>normally </a:t>
            </a:r>
            <a:r>
              <a:rPr lang="en-GB" sz="2400" u="heavy" spc="-10" dirty="0">
                <a:solidFill>
                  <a:srgbClr val="FF0000"/>
                </a:solidFill>
                <a:cs typeface="Calibri"/>
              </a:rPr>
              <a:t>forfeited</a:t>
            </a:r>
            <a:r>
              <a:rPr lang="en-GB" sz="2400" u="heavy" spc="-15" dirty="0">
                <a:solidFill>
                  <a:srgbClr val="FF0000"/>
                </a:solidFill>
                <a:cs typeface="Calibri"/>
              </a:rPr>
              <a:t> </a:t>
            </a:r>
            <a:r>
              <a:rPr lang="en-GB" sz="2400" spc="-5" dirty="0">
                <a:solidFill>
                  <a:srgbClr val="FF0000"/>
                </a:solidFill>
                <a:cs typeface="Calibri"/>
              </a:rPr>
              <a:t>if……..</a:t>
            </a:r>
            <a:endParaRPr lang="en-GB" sz="2400" dirty="0">
              <a:solidFill>
                <a:srgbClr val="FF0000"/>
              </a:solidFill>
              <a:cs typeface="Calibri"/>
            </a:endParaRPr>
          </a:p>
          <a:p>
            <a:pPr marL="1079500" indent="-363538">
              <a:lnSpc>
                <a:spcPct val="100000"/>
              </a:lnSpc>
              <a:buFont typeface="Wingdings" panose="05000000000000000000" pitchFamily="2" charset="2"/>
              <a:buChar char="§"/>
            </a:pPr>
            <a:r>
              <a:rPr lang="en-GB" sz="2400" spc="15" dirty="0">
                <a:solidFill>
                  <a:srgbClr val="0070C0"/>
                </a:solidFill>
                <a:cs typeface="Calibri"/>
              </a:rPr>
              <a:t>EITHER </a:t>
            </a:r>
            <a:r>
              <a:rPr lang="en-GB" sz="2400" dirty="0">
                <a:solidFill>
                  <a:srgbClr val="0070C0"/>
                </a:solidFill>
                <a:cs typeface="Calibri"/>
              </a:rPr>
              <a:t>the </a:t>
            </a:r>
            <a:r>
              <a:rPr lang="en-GB" sz="2400" i="1" u="heavy" spc="-5" dirty="0">
                <a:solidFill>
                  <a:srgbClr val="0070C0"/>
                </a:solidFill>
                <a:cs typeface="Calibri"/>
              </a:rPr>
              <a:t>aggregate </a:t>
            </a:r>
            <a:r>
              <a:rPr lang="en-GB" sz="2400" i="1" u="heavy" dirty="0">
                <a:solidFill>
                  <a:srgbClr val="0070C0"/>
                </a:solidFill>
                <a:cs typeface="Calibri"/>
              </a:rPr>
              <a:t>mark </a:t>
            </a:r>
            <a:r>
              <a:rPr lang="en-GB" sz="2400" i="1" u="heavy" spc="-10" dirty="0">
                <a:solidFill>
                  <a:srgbClr val="0070C0"/>
                </a:solidFill>
                <a:cs typeface="Calibri"/>
              </a:rPr>
              <a:t>for </a:t>
            </a:r>
            <a:r>
              <a:rPr lang="en-GB" sz="2400" i="1" u="heavy" dirty="0">
                <a:solidFill>
                  <a:srgbClr val="0070C0"/>
                </a:solidFill>
                <a:cs typeface="Calibri"/>
              </a:rPr>
              <a:t>the </a:t>
            </a:r>
            <a:r>
              <a:rPr lang="en-GB" sz="2400" i="1" u="heavy" spc="-5" dirty="0">
                <a:solidFill>
                  <a:srgbClr val="0070C0"/>
                </a:solidFill>
                <a:cs typeface="Calibri"/>
              </a:rPr>
              <a:t>block </a:t>
            </a:r>
            <a:r>
              <a:rPr lang="en-GB" sz="2400" dirty="0">
                <a:solidFill>
                  <a:srgbClr val="0070C0"/>
                </a:solidFill>
                <a:cs typeface="Calibri"/>
              </a:rPr>
              <a:t>is 24 </a:t>
            </a:r>
            <a:r>
              <a:rPr lang="en-GB" sz="2400" spc="-5" dirty="0">
                <a:solidFill>
                  <a:srgbClr val="0070C0"/>
                </a:solidFill>
                <a:cs typeface="Calibri"/>
              </a:rPr>
              <a:t>or</a:t>
            </a:r>
            <a:r>
              <a:rPr lang="en-GB" sz="2400" spc="-125" dirty="0">
                <a:solidFill>
                  <a:srgbClr val="0070C0"/>
                </a:solidFill>
                <a:cs typeface="Calibri"/>
              </a:rPr>
              <a:t> </a:t>
            </a:r>
            <a:r>
              <a:rPr lang="en-GB" sz="2400" spc="-5" dirty="0">
                <a:solidFill>
                  <a:srgbClr val="0070C0"/>
                </a:solidFill>
                <a:cs typeface="Calibri"/>
              </a:rPr>
              <a:t>lower </a:t>
            </a:r>
            <a:r>
              <a:rPr lang="en-GB" sz="2400" spc="35" dirty="0">
                <a:solidFill>
                  <a:srgbClr val="0070C0"/>
                </a:solidFill>
                <a:cs typeface="Calibri"/>
              </a:rPr>
              <a:t>OR </a:t>
            </a:r>
            <a:r>
              <a:rPr lang="en-GB" sz="2400" dirty="0">
                <a:solidFill>
                  <a:srgbClr val="0070C0"/>
                </a:solidFill>
                <a:cs typeface="Calibri"/>
              </a:rPr>
              <a:t>the </a:t>
            </a:r>
            <a:r>
              <a:rPr lang="en-GB" sz="2400" spc="-10" dirty="0">
                <a:solidFill>
                  <a:srgbClr val="0070C0"/>
                </a:solidFill>
                <a:cs typeface="Calibri"/>
              </a:rPr>
              <a:t>failed </a:t>
            </a:r>
            <a:r>
              <a:rPr lang="en-GB" sz="2400" spc="-5" dirty="0">
                <a:solidFill>
                  <a:srgbClr val="0070C0"/>
                </a:solidFill>
                <a:cs typeface="Calibri"/>
              </a:rPr>
              <a:t>assessment[s] </a:t>
            </a:r>
            <a:r>
              <a:rPr lang="en-GB" sz="2400" spc="-15" dirty="0">
                <a:solidFill>
                  <a:srgbClr val="0070C0"/>
                </a:solidFill>
                <a:cs typeface="Calibri"/>
              </a:rPr>
              <a:t>were </a:t>
            </a:r>
            <a:r>
              <a:rPr lang="en-GB" sz="2400" spc="-5" dirty="0">
                <a:solidFill>
                  <a:srgbClr val="0070C0"/>
                </a:solidFill>
                <a:cs typeface="Calibri"/>
              </a:rPr>
              <a:t>based on </a:t>
            </a:r>
            <a:r>
              <a:rPr lang="en-GB" sz="2400" i="1" u="heavy" spc="-10" dirty="0">
                <a:solidFill>
                  <a:srgbClr val="0070C0"/>
                </a:solidFill>
                <a:cs typeface="Calibri"/>
              </a:rPr>
              <a:t>practical </a:t>
            </a:r>
            <a:r>
              <a:rPr lang="en-GB" sz="2400" i="1" u="heavy" dirty="0">
                <a:solidFill>
                  <a:srgbClr val="0070C0"/>
                </a:solidFill>
                <a:cs typeface="Calibri"/>
              </a:rPr>
              <a:t>work which the  </a:t>
            </a:r>
            <a:r>
              <a:rPr lang="en-GB" sz="2400" i="1" u="heavy" spc="-10" dirty="0">
                <a:solidFill>
                  <a:srgbClr val="0070C0"/>
                </a:solidFill>
                <a:cs typeface="Calibri"/>
              </a:rPr>
              <a:t>student </a:t>
            </a:r>
            <a:r>
              <a:rPr lang="en-GB" sz="2400" i="1" u="heavy" spc="-5" dirty="0">
                <a:solidFill>
                  <a:srgbClr val="0070C0"/>
                </a:solidFill>
                <a:cs typeface="Calibri"/>
              </a:rPr>
              <a:t>had not </a:t>
            </a:r>
            <a:r>
              <a:rPr lang="en-GB" sz="2400" i="1" u="heavy" spc="-10" dirty="0">
                <a:solidFill>
                  <a:srgbClr val="0070C0"/>
                </a:solidFill>
                <a:cs typeface="Calibri"/>
              </a:rPr>
              <a:t>undertaken </a:t>
            </a:r>
            <a:r>
              <a:rPr lang="en-GB" sz="2400" dirty="0">
                <a:solidFill>
                  <a:srgbClr val="0070C0"/>
                </a:solidFill>
                <a:cs typeface="Calibri"/>
              </a:rPr>
              <a:t>[unless it </a:t>
            </a:r>
            <a:r>
              <a:rPr lang="en-GB" sz="2400" spc="-10" dirty="0">
                <a:solidFill>
                  <a:srgbClr val="0070C0"/>
                </a:solidFill>
                <a:cs typeface="Calibri"/>
              </a:rPr>
              <a:t>would </a:t>
            </a:r>
            <a:r>
              <a:rPr lang="en-GB" sz="2400" spc="-5" dirty="0">
                <a:solidFill>
                  <a:srgbClr val="0070C0"/>
                </a:solidFill>
                <a:cs typeface="Calibri"/>
              </a:rPr>
              <a:t>be practicable </a:t>
            </a:r>
            <a:r>
              <a:rPr lang="en-GB" sz="2400" spc="-15" dirty="0">
                <a:solidFill>
                  <a:srgbClr val="0070C0"/>
                </a:solidFill>
                <a:cs typeface="Calibri"/>
              </a:rPr>
              <a:t>for </a:t>
            </a:r>
            <a:r>
              <a:rPr lang="en-GB" sz="2400" dirty="0">
                <a:solidFill>
                  <a:srgbClr val="0070C0"/>
                </a:solidFill>
                <a:cs typeface="Calibri"/>
              </a:rPr>
              <a:t>the  </a:t>
            </a:r>
            <a:r>
              <a:rPr lang="en-GB" sz="2400" spc="-10" dirty="0">
                <a:solidFill>
                  <a:srgbClr val="0070C0"/>
                </a:solidFill>
                <a:cs typeface="Calibri"/>
              </a:rPr>
              <a:t>work to </a:t>
            </a:r>
            <a:r>
              <a:rPr lang="en-GB" sz="2400" dirty="0">
                <a:solidFill>
                  <a:srgbClr val="0070C0"/>
                </a:solidFill>
                <a:cs typeface="Calibri"/>
              </a:rPr>
              <a:t>be </a:t>
            </a:r>
            <a:r>
              <a:rPr lang="en-GB" sz="2400" spc="-10" dirty="0">
                <a:solidFill>
                  <a:srgbClr val="0070C0"/>
                </a:solidFill>
                <a:cs typeface="Calibri"/>
              </a:rPr>
              <a:t>undertaken </a:t>
            </a:r>
            <a:r>
              <a:rPr lang="en-GB" sz="2400" dirty="0">
                <a:solidFill>
                  <a:srgbClr val="0070C0"/>
                </a:solidFill>
                <a:cs typeface="Calibri"/>
              </a:rPr>
              <a:t>in the </a:t>
            </a:r>
            <a:r>
              <a:rPr lang="en-GB" sz="2400" spc="-10" dirty="0">
                <a:solidFill>
                  <a:srgbClr val="0070C0"/>
                </a:solidFill>
                <a:cs typeface="Calibri"/>
              </a:rPr>
              <a:t>reassessment</a:t>
            </a:r>
            <a:r>
              <a:rPr lang="en-GB" sz="2400" spc="40" dirty="0">
                <a:solidFill>
                  <a:srgbClr val="0070C0"/>
                </a:solidFill>
                <a:cs typeface="Calibri"/>
              </a:rPr>
              <a:t> </a:t>
            </a:r>
            <a:r>
              <a:rPr lang="en-GB" sz="2400" spc="-5" dirty="0">
                <a:solidFill>
                  <a:srgbClr val="0070C0"/>
                </a:solidFill>
                <a:cs typeface="Calibri"/>
              </a:rPr>
              <a:t>period].</a:t>
            </a:r>
            <a:endParaRPr lang="en-GB" sz="2400" dirty="0">
              <a:solidFill>
                <a:srgbClr val="0070C0"/>
              </a:solidFill>
              <a:cs typeface="Calibri"/>
            </a:endParaRPr>
          </a:p>
        </p:txBody>
      </p:sp>
    </p:spTree>
    <p:extLst>
      <p:ext uri="{BB962C8B-B14F-4D97-AF65-F5344CB8AC3E}">
        <p14:creationId xmlns:p14="http://schemas.microsoft.com/office/powerpoint/2010/main" val="1389728261"/>
      </p:ext>
    </p:extLst>
  </p:cSld>
  <p:clrMapOvr>
    <a:masterClrMapping/>
  </p:clrMapOvr>
  <mc:AlternateContent xmlns:mc="http://schemas.openxmlformats.org/markup-compatibility/2006" xmlns:p14="http://schemas.microsoft.com/office/powerpoint/2010/main">
    <mc:Choice Requires="p14">
      <p:transition spd="slow" p14:dur="2000" advTm="100641"/>
    </mc:Choice>
    <mc:Fallback xmlns="">
      <p:transition spd="slow" advTm="10064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9345" y="498158"/>
            <a:ext cx="4876799"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4. Redeeming Fails </a:t>
            </a:r>
            <a:r>
              <a:rPr lang="en-GB" sz="3200" b="1" i="1" dirty="0">
                <a:latin typeface="Calibri"/>
                <a:cs typeface="Calibri"/>
              </a:rPr>
              <a:t>(c)</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17</a:t>
            </a:fld>
            <a:endParaRPr lang="en-GB" sz="1800" b="1" dirty="0"/>
          </a:p>
        </p:txBody>
      </p:sp>
      <p:sp>
        <p:nvSpPr>
          <p:cNvPr id="5" name="Rectangle 4"/>
          <p:cNvSpPr/>
          <p:nvPr/>
        </p:nvSpPr>
        <p:spPr>
          <a:xfrm>
            <a:off x="189345" y="1643163"/>
            <a:ext cx="8649855" cy="4462760"/>
          </a:xfrm>
          <a:prstGeom prst="rect">
            <a:avLst/>
          </a:prstGeom>
        </p:spPr>
        <p:txBody>
          <a:bodyPr wrap="square">
            <a:spAutoFit/>
          </a:bodyPr>
          <a:lstStyle/>
          <a:p>
            <a:pPr marL="355600" indent="-342900">
              <a:buFont typeface="Wingdings" panose="05000000000000000000" pitchFamily="2" charset="2"/>
              <a:buChar char="q"/>
            </a:pPr>
            <a:r>
              <a:rPr lang="en-GB" sz="2400" spc="-15" dirty="0">
                <a:cs typeface="Calibri"/>
              </a:rPr>
              <a:t>Failure </a:t>
            </a:r>
            <a:r>
              <a:rPr lang="en-GB" sz="2400" dirty="0">
                <a:cs typeface="Calibri"/>
              </a:rPr>
              <a:t>of Blocks [ii]</a:t>
            </a:r>
          </a:p>
          <a:p>
            <a:pPr marL="715963" indent="-352425">
              <a:buFont typeface="Courier New" panose="02070309020205020404" pitchFamily="49" charset="0"/>
              <a:buChar char="o"/>
              <a:tabLst>
                <a:tab pos="628650" algn="l"/>
              </a:tabLst>
            </a:pPr>
            <a:r>
              <a:rPr lang="en-GB" sz="2400" spc="-5" dirty="0">
                <a:solidFill>
                  <a:srgbClr val="FF0000"/>
                </a:solidFill>
                <a:cs typeface="Calibri"/>
              </a:rPr>
              <a:t>The </a:t>
            </a:r>
            <a:r>
              <a:rPr lang="en-GB" sz="2400" spc="-10" dirty="0">
                <a:solidFill>
                  <a:srgbClr val="FF0000"/>
                </a:solidFill>
                <a:cs typeface="Calibri"/>
              </a:rPr>
              <a:t>right to </a:t>
            </a:r>
            <a:r>
              <a:rPr lang="en-GB" sz="2400" u="heavy" spc="-5" dirty="0">
                <a:solidFill>
                  <a:srgbClr val="FF0000"/>
                </a:solidFill>
                <a:cs typeface="Calibri"/>
              </a:rPr>
              <a:t>retake with attendance </a:t>
            </a:r>
            <a:r>
              <a:rPr lang="en-GB" sz="2400" dirty="0">
                <a:solidFill>
                  <a:srgbClr val="FF0000"/>
                </a:solidFill>
                <a:cs typeface="Calibri"/>
              </a:rPr>
              <a:t>is </a:t>
            </a:r>
            <a:r>
              <a:rPr lang="en-GB" sz="2400" spc="-5" dirty="0">
                <a:solidFill>
                  <a:srgbClr val="FF0000"/>
                </a:solidFill>
                <a:cs typeface="Calibri"/>
              </a:rPr>
              <a:t>normally </a:t>
            </a:r>
            <a:r>
              <a:rPr lang="en-GB" sz="2400" u="heavy" spc="-10" dirty="0">
                <a:solidFill>
                  <a:srgbClr val="FF0000"/>
                </a:solidFill>
                <a:cs typeface="Calibri"/>
              </a:rPr>
              <a:t>forfeited</a:t>
            </a:r>
            <a:r>
              <a:rPr lang="en-GB" sz="2400" u="heavy" spc="-15" dirty="0">
                <a:solidFill>
                  <a:srgbClr val="FF0000"/>
                </a:solidFill>
                <a:cs typeface="Calibri"/>
              </a:rPr>
              <a:t> </a:t>
            </a:r>
            <a:r>
              <a:rPr lang="en-GB" sz="2400" spc="-5" dirty="0">
                <a:solidFill>
                  <a:srgbClr val="FF0000"/>
                </a:solidFill>
                <a:cs typeface="Calibri"/>
              </a:rPr>
              <a:t>if……..</a:t>
            </a:r>
            <a:endParaRPr lang="en-GB" sz="2400" dirty="0">
              <a:solidFill>
                <a:srgbClr val="FF0000"/>
              </a:solidFill>
              <a:cs typeface="Calibri"/>
            </a:endParaRPr>
          </a:p>
          <a:p>
            <a:pPr marL="1079500" marR="47625" indent="-363538">
              <a:buFont typeface="Wingdings" panose="05000000000000000000" pitchFamily="2" charset="2"/>
              <a:buChar char="§"/>
            </a:pPr>
            <a:r>
              <a:rPr lang="en-GB" sz="2400" dirty="0">
                <a:solidFill>
                  <a:srgbClr val="0070C0"/>
                </a:solidFill>
                <a:cs typeface="Calibri"/>
              </a:rPr>
              <a:t>This was the </a:t>
            </a:r>
            <a:r>
              <a:rPr lang="en-GB" sz="2400" spc="-10" dirty="0">
                <a:solidFill>
                  <a:srgbClr val="0070C0"/>
                </a:solidFill>
                <a:cs typeface="Calibri"/>
              </a:rPr>
              <a:t>outcome </a:t>
            </a:r>
            <a:r>
              <a:rPr lang="en-GB" sz="2400" spc="-5" dirty="0">
                <a:solidFill>
                  <a:srgbClr val="0070C0"/>
                </a:solidFill>
                <a:cs typeface="Calibri"/>
              </a:rPr>
              <a:t>of </a:t>
            </a:r>
            <a:r>
              <a:rPr lang="en-GB" sz="2400" dirty="0">
                <a:solidFill>
                  <a:srgbClr val="0070C0"/>
                </a:solidFill>
                <a:cs typeface="Calibri"/>
              </a:rPr>
              <a:t>an </a:t>
            </a:r>
            <a:r>
              <a:rPr lang="en-GB" sz="2400" spc="-5" dirty="0">
                <a:solidFill>
                  <a:srgbClr val="0070C0"/>
                </a:solidFill>
                <a:cs typeface="Calibri"/>
              </a:rPr>
              <a:t>academic misconduct </a:t>
            </a:r>
            <a:r>
              <a:rPr lang="en-GB" sz="2400" spc="-15" dirty="0">
                <a:solidFill>
                  <a:srgbClr val="0070C0"/>
                </a:solidFill>
                <a:cs typeface="Calibri"/>
              </a:rPr>
              <a:t>investigation,</a:t>
            </a:r>
          </a:p>
          <a:p>
            <a:pPr marL="1079500" marR="47625" indent="-363538">
              <a:buFont typeface="Wingdings" panose="05000000000000000000" pitchFamily="2" charset="2"/>
              <a:buChar char="§"/>
            </a:pPr>
            <a:r>
              <a:rPr lang="en-GB" sz="2400" spc="-5" dirty="0">
                <a:solidFill>
                  <a:srgbClr val="0070C0"/>
                </a:solidFill>
                <a:cs typeface="Calibri"/>
              </a:rPr>
              <a:t>OR it </a:t>
            </a:r>
            <a:r>
              <a:rPr lang="en-GB" sz="2400" spc="-10" dirty="0">
                <a:solidFill>
                  <a:srgbClr val="0070C0"/>
                </a:solidFill>
                <a:cs typeface="Calibri"/>
              </a:rPr>
              <a:t>would </a:t>
            </a:r>
            <a:r>
              <a:rPr lang="en-GB" sz="2400" spc="-5" dirty="0">
                <a:solidFill>
                  <a:srgbClr val="0070C0"/>
                </a:solidFill>
                <a:cs typeface="Calibri"/>
              </a:rPr>
              <a:t>not be possible </a:t>
            </a:r>
            <a:r>
              <a:rPr lang="en-GB" sz="2400" spc="-15" dirty="0">
                <a:solidFill>
                  <a:srgbClr val="0070C0"/>
                </a:solidFill>
                <a:cs typeface="Calibri"/>
              </a:rPr>
              <a:t>for </a:t>
            </a:r>
            <a:r>
              <a:rPr lang="en-GB" sz="2400" spc="-5" dirty="0">
                <a:solidFill>
                  <a:srgbClr val="0070C0"/>
                </a:solidFill>
                <a:cs typeface="Calibri"/>
              </a:rPr>
              <a:t>the student </a:t>
            </a:r>
            <a:r>
              <a:rPr lang="en-GB" sz="2400" spc="-10" dirty="0">
                <a:solidFill>
                  <a:srgbClr val="0070C0"/>
                </a:solidFill>
                <a:cs typeface="Calibri"/>
              </a:rPr>
              <a:t>to </a:t>
            </a:r>
            <a:r>
              <a:rPr lang="en-GB" sz="2400" spc="-25" dirty="0">
                <a:solidFill>
                  <a:srgbClr val="0070C0"/>
                </a:solidFill>
                <a:cs typeface="Calibri"/>
              </a:rPr>
              <a:t>retake </a:t>
            </a:r>
            <a:r>
              <a:rPr lang="en-GB" sz="2400" spc="-5" dirty="0">
                <a:solidFill>
                  <a:srgbClr val="0070C0"/>
                </a:solidFill>
                <a:cs typeface="Calibri"/>
              </a:rPr>
              <a:t>without violating </a:t>
            </a:r>
            <a:r>
              <a:rPr lang="en-GB" sz="2400" dirty="0">
                <a:solidFill>
                  <a:srgbClr val="0070C0"/>
                </a:solidFill>
                <a:cs typeface="Calibri"/>
              </a:rPr>
              <a:t>the </a:t>
            </a:r>
            <a:r>
              <a:rPr lang="en-GB" sz="2400" spc="-5" dirty="0">
                <a:solidFill>
                  <a:srgbClr val="0070C0"/>
                </a:solidFill>
                <a:cs typeface="Calibri"/>
              </a:rPr>
              <a:t>maximum </a:t>
            </a:r>
            <a:r>
              <a:rPr lang="en-GB" sz="2400" spc="-10" dirty="0">
                <a:solidFill>
                  <a:srgbClr val="0070C0"/>
                </a:solidFill>
                <a:cs typeface="Calibri"/>
              </a:rPr>
              <a:t>duration </a:t>
            </a:r>
            <a:r>
              <a:rPr lang="en-GB" sz="2400" spc="-15" dirty="0">
                <a:solidFill>
                  <a:srgbClr val="0070C0"/>
                </a:solidFill>
                <a:cs typeface="Calibri"/>
              </a:rPr>
              <a:t>for </a:t>
            </a:r>
            <a:r>
              <a:rPr lang="en-GB" sz="2400" dirty="0">
                <a:solidFill>
                  <a:srgbClr val="0070C0"/>
                </a:solidFill>
                <a:cs typeface="Calibri"/>
              </a:rPr>
              <a:t>the</a:t>
            </a:r>
            <a:r>
              <a:rPr lang="en-GB" sz="2400" spc="-25" dirty="0">
                <a:solidFill>
                  <a:srgbClr val="0070C0"/>
                </a:solidFill>
                <a:cs typeface="Calibri"/>
              </a:rPr>
              <a:t> </a:t>
            </a:r>
            <a:r>
              <a:rPr lang="en-GB" sz="2400" spc="-10" dirty="0">
                <a:solidFill>
                  <a:srgbClr val="0070C0"/>
                </a:solidFill>
                <a:cs typeface="Calibri"/>
              </a:rPr>
              <a:t>Programme.</a:t>
            </a:r>
            <a:endParaRPr lang="en-GB" sz="2400" dirty="0">
              <a:solidFill>
                <a:srgbClr val="0070C0"/>
              </a:solidFill>
              <a:cs typeface="Calibri"/>
            </a:endParaRPr>
          </a:p>
          <a:p>
            <a:pPr marL="795338" indent="-342900">
              <a:buFont typeface="Courier New" panose="02070309020205020404" pitchFamily="49" charset="0"/>
              <a:buChar char="o"/>
            </a:pPr>
            <a:r>
              <a:rPr lang="en-GB" sz="2400" i="1" dirty="0">
                <a:solidFill>
                  <a:srgbClr val="FF0000"/>
                </a:solidFill>
                <a:cs typeface="Calibri"/>
              </a:rPr>
              <a:t>If a </a:t>
            </a:r>
            <a:r>
              <a:rPr lang="en-GB" sz="2400" i="1" spc="-10" dirty="0">
                <a:solidFill>
                  <a:srgbClr val="FF0000"/>
                </a:solidFill>
                <a:cs typeface="Calibri"/>
              </a:rPr>
              <a:t>student </a:t>
            </a:r>
            <a:r>
              <a:rPr lang="en-GB" sz="2400" i="1" u="heavy" spc="-10" dirty="0">
                <a:solidFill>
                  <a:srgbClr val="FF0000"/>
                </a:solidFill>
                <a:cs typeface="Calibri"/>
              </a:rPr>
              <a:t>fails professional</a:t>
            </a:r>
            <a:r>
              <a:rPr lang="en-GB" sz="2400" i="1" u="heavy" spc="100" dirty="0">
                <a:solidFill>
                  <a:srgbClr val="FF0000"/>
                </a:solidFill>
                <a:cs typeface="Calibri"/>
              </a:rPr>
              <a:t> </a:t>
            </a:r>
            <a:r>
              <a:rPr lang="en-GB" sz="2400" i="1" u="heavy" spc="-10" dirty="0">
                <a:solidFill>
                  <a:srgbClr val="FF0000"/>
                </a:solidFill>
                <a:cs typeface="Calibri"/>
              </a:rPr>
              <a:t>practice</a:t>
            </a:r>
            <a:r>
              <a:rPr lang="en-GB" sz="2400" i="1" spc="-10" dirty="0">
                <a:solidFill>
                  <a:srgbClr val="FF0000"/>
                </a:solidFill>
                <a:cs typeface="Calibri"/>
              </a:rPr>
              <a:t>…..</a:t>
            </a:r>
            <a:endParaRPr lang="en-GB" sz="2400" dirty="0">
              <a:solidFill>
                <a:srgbClr val="FF0000"/>
              </a:solidFill>
              <a:cs typeface="Calibri"/>
            </a:endParaRPr>
          </a:p>
          <a:p>
            <a:pPr marL="1079500" indent="-363538">
              <a:buFont typeface="Wingdings" panose="05000000000000000000" pitchFamily="2" charset="2"/>
              <a:buChar char="§"/>
            </a:pPr>
            <a:r>
              <a:rPr lang="en-GB" sz="2400" dirty="0">
                <a:solidFill>
                  <a:srgbClr val="0070C0"/>
                </a:solidFill>
                <a:cs typeface="Calibri"/>
              </a:rPr>
              <a:t>the </a:t>
            </a:r>
            <a:r>
              <a:rPr lang="en-GB" sz="2400" spc="-10" dirty="0">
                <a:solidFill>
                  <a:srgbClr val="0070C0"/>
                </a:solidFill>
                <a:cs typeface="Calibri"/>
              </a:rPr>
              <a:t>Examiners are </a:t>
            </a:r>
            <a:r>
              <a:rPr lang="en-GB" sz="2400" spc="-5" dirty="0">
                <a:solidFill>
                  <a:srgbClr val="0070C0"/>
                </a:solidFill>
                <a:cs typeface="Calibri"/>
              </a:rPr>
              <a:t>entitled </a:t>
            </a:r>
            <a:r>
              <a:rPr lang="en-GB" sz="2400" spc="-10" dirty="0">
                <a:solidFill>
                  <a:srgbClr val="0070C0"/>
                </a:solidFill>
                <a:cs typeface="Calibri"/>
              </a:rPr>
              <a:t>to </a:t>
            </a:r>
            <a:r>
              <a:rPr lang="en-GB" sz="2400" spc="-15" dirty="0">
                <a:solidFill>
                  <a:srgbClr val="0070C0"/>
                </a:solidFill>
                <a:cs typeface="Calibri"/>
              </a:rPr>
              <a:t>forfeit </a:t>
            </a:r>
            <a:r>
              <a:rPr lang="en-GB" sz="2400" dirty="0">
                <a:solidFill>
                  <a:srgbClr val="0070C0"/>
                </a:solidFill>
                <a:cs typeface="Calibri"/>
              </a:rPr>
              <a:t>a </a:t>
            </a:r>
            <a:r>
              <a:rPr lang="en-GB" sz="2400" spc="-5" dirty="0">
                <a:solidFill>
                  <a:srgbClr val="0070C0"/>
                </a:solidFill>
                <a:cs typeface="Calibri"/>
              </a:rPr>
              <a:t>reassessment </a:t>
            </a:r>
            <a:r>
              <a:rPr lang="en-GB" sz="2400" dirty="0">
                <a:solidFill>
                  <a:srgbClr val="0070C0"/>
                </a:solidFill>
                <a:cs typeface="Calibri"/>
              </a:rPr>
              <a:t>[or </a:t>
            </a:r>
            <a:r>
              <a:rPr lang="en-GB" sz="2400" spc="-20" dirty="0">
                <a:solidFill>
                  <a:srgbClr val="0070C0"/>
                </a:solidFill>
                <a:cs typeface="Calibri"/>
              </a:rPr>
              <a:t>retake] o</a:t>
            </a:r>
            <a:r>
              <a:rPr lang="en-GB" sz="2400" spc="-5" dirty="0">
                <a:solidFill>
                  <a:srgbClr val="0070C0"/>
                </a:solidFill>
                <a:cs typeface="Calibri"/>
              </a:rPr>
              <a:t>pportunity </a:t>
            </a:r>
            <a:r>
              <a:rPr lang="en-GB" sz="2400" i="1" spc="-5" dirty="0">
                <a:solidFill>
                  <a:srgbClr val="0070C0"/>
                </a:solidFill>
                <a:cs typeface="Calibri"/>
              </a:rPr>
              <a:t>irrespective of </a:t>
            </a:r>
            <a:r>
              <a:rPr lang="en-GB" sz="2400" i="1" dirty="0">
                <a:solidFill>
                  <a:srgbClr val="0070C0"/>
                </a:solidFill>
                <a:cs typeface="Calibri"/>
              </a:rPr>
              <a:t>the </a:t>
            </a:r>
            <a:r>
              <a:rPr lang="en-GB" sz="2400" i="1" spc="-10" dirty="0">
                <a:solidFill>
                  <a:srgbClr val="0070C0"/>
                </a:solidFill>
                <a:cs typeface="Calibri"/>
              </a:rPr>
              <a:t>aggregate academic </a:t>
            </a:r>
            <a:r>
              <a:rPr lang="en-GB" sz="2400" i="1" dirty="0">
                <a:solidFill>
                  <a:srgbClr val="0070C0"/>
                </a:solidFill>
                <a:cs typeface="Calibri"/>
              </a:rPr>
              <a:t>mark</a:t>
            </a:r>
            <a:r>
              <a:rPr lang="en-GB" sz="2400" spc="-5" dirty="0">
                <a:solidFill>
                  <a:srgbClr val="0070C0"/>
                </a:solidFill>
                <a:cs typeface="Calibri"/>
              </a:rPr>
              <a:t>.</a:t>
            </a:r>
            <a:endParaRPr lang="en-GB" sz="2400" dirty="0">
              <a:solidFill>
                <a:srgbClr val="0070C0"/>
              </a:solidFill>
              <a:cs typeface="Calibri"/>
            </a:endParaRPr>
          </a:p>
          <a:p>
            <a:pPr marL="926465"/>
            <a:endParaRPr lang="en-GB" sz="2000" dirty="0">
              <a:cs typeface="Calibri"/>
            </a:endParaRPr>
          </a:p>
        </p:txBody>
      </p:sp>
    </p:spTree>
    <p:extLst>
      <p:ext uri="{BB962C8B-B14F-4D97-AF65-F5344CB8AC3E}">
        <p14:creationId xmlns:p14="http://schemas.microsoft.com/office/powerpoint/2010/main" val="1710781860"/>
      </p:ext>
    </p:extLst>
  </p:cSld>
  <p:clrMapOvr>
    <a:masterClrMapping/>
  </p:clrMapOvr>
  <mc:AlternateContent xmlns:mc="http://schemas.openxmlformats.org/markup-compatibility/2006" xmlns:p14="http://schemas.microsoft.com/office/powerpoint/2010/main">
    <mc:Choice Requires="p14">
      <p:transition spd="slow" p14:dur="2000" advTm="77119"/>
    </mc:Choice>
    <mc:Fallback xmlns="">
      <p:transition spd="slow" advTm="7711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4. Redeeming Fails </a:t>
            </a:r>
            <a:r>
              <a:rPr lang="en-GB" sz="3200" b="1" i="1" dirty="0">
                <a:latin typeface="Calibri"/>
                <a:cs typeface="Calibri"/>
              </a:rPr>
              <a:t>(d)</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18</a:t>
            </a:fld>
            <a:endParaRPr lang="en-GB" sz="1800" b="1" dirty="0"/>
          </a:p>
        </p:txBody>
      </p:sp>
      <p:sp>
        <p:nvSpPr>
          <p:cNvPr id="5" name="Rectangle 4"/>
          <p:cNvSpPr/>
          <p:nvPr/>
        </p:nvSpPr>
        <p:spPr>
          <a:xfrm>
            <a:off x="99291" y="1573011"/>
            <a:ext cx="9067800" cy="4019049"/>
          </a:xfrm>
          <a:prstGeom prst="rect">
            <a:avLst/>
          </a:prstGeom>
        </p:spPr>
        <p:txBody>
          <a:bodyPr wrap="square">
            <a:spAutoFit/>
          </a:bodyPr>
          <a:lstStyle/>
          <a:p>
            <a:pPr marL="355600" indent="-342900">
              <a:buFont typeface="Wingdings" panose="05000000000000000000" pitchFamily="2" charset="2"/>
              <a:buChar char="q"/>
            </a:pPr>
            <a:r>
              <a:rPr lang="en-GB" sz="2400" spc="-15" dirty="0">
                <a:cs typeface="Calibri"/>
              </a:rPr>
              <a:t>Capping Rules</a:t>
            </a:r>
            <a:endParaRPr lang="en-GB" sz="2400" dirty="0">
              <a:cs typeface="Calibri"/>
            </a:endParaRPr>
          </a:p>
          <a:p>
            <a:pPr marL="715963" indent="-352425">
              <a:lnSpc>
                <a:spcPct val="100000"/>
              </a:lnSpc>
              <a:buFont typeface="Courier New" panose="02070309020205020404" pitchFamily="49" charset="0"/>
              <a:buChar char="o"/>
              <a:tabLst>
                <a:tab pos="715963" algn="l"/>
              </a:tabLst>
            </a:pPr>
            <a:endParaRPr lang="en-GB" sz="1000" spc="-5" dirty="0">
              <a:solidFill>
                <a:srgbClr val="FF0000"/>
              </a:solidFill>
              <a:cs typeface="Calibri"/>
            </a:endParaRPr>
          </a:p>
          <a:p>
            <a:pPr marL="715963" indent="-352425">
              <a:lnSpc>
                <a:spcPct val="100000"/>
              </a:lnSpc>
              <a:buFont typeface="Courier New" panose="02070309020205020404" pitchFamily="49" charset="0"/>
              <a:buChar char="o"/>
              <a:tabLst>
                <a:tab pos="715963" algn="l"/>
              </a:tabLst>
            </a:pPr>
            <a:r>
              <a:rPr lang="en-GB" sz="2400" spc="-5" dirty="0">
                <a:solidFill>
                  <a:srgbClr val="FF0000"/>
                </a:solidFill>
                <a:cs typeface="Calibri"/>
              </a:rPr>
              <a:t>Following</a:t>
            </a:r>
            <a:r>
              <a:rPr lang="en-GB" sz="2400" spc="-75" dirty="0">
                <a:solidFill>
                  <a:srgbClr val="FF0000"/>
                </a:solidFill>
                <a:cs typeface="Calibri"/>
              </a:rPr>
              <a:t> </a:t>
            </a:r>
            <a:r>
              <a:rPr lang="en-GB" sz="2400" i="1" u="heavy" spc="-5" dirty="0">
                <a:solidFill>
                  <a:srgbClr val="FF0000"/>
                </a:solidFill>
                <a:cs typeface="Calibri"/>
              </a:rPr>
              <a:t>reassessment</a:t>
            </a:r>
            <a:r>
              <a:rPr lang="en-GB" sz="2400" i="1" spc="-5" dirty="0">
                <a:solidFill>
                  <a:srgbClr val="FF0000"/>
                </a:solidFill>
                <a:cs typeface="Calibri"/>
              </a:rPr>
              <a:t>:</a:t>
            </a:r>
            <a:endParaRPr lang="en-GB" sz="2400" dirty="0">
              <a:solidFill>
                <a:srgbClr val="FF0000"/>
              </a:solidFill>
              <a:cs typeface="Calibri"/>
            </a:endParaRPr>
          </a:p>
          <a:p>
            <a:pPr marL="1079500" indent="-363538">
              <a:spcBef>
                <a:spcPts val="480"/>
              </a:spcBef>
              <a:buFont typeface="Wingdings" panose="05000000000000000000" pitchFamily="2" charset="2"/>
              <a:buChar char="§"/>
            </a:pPr>
            <a:r>
              <a:rPr lang="en-GB" sz="2400" spc="-5" dirty="0">
                <a:solidFill>
                  <a:srgbClr val="0070C0"/>
                </a:solidFill>
                <a:cs typeface="Calibri"/>
              </a:rPr>
              <a:t>marks </a:t>
            </a:r>
            <a:r>
              <a:rPr lang="en-GB" sz="2400" spc="-15" dirty="0">
                <a:solidFill>
                  <a:srgbClr val="0070C0"/>
                </a:solidFill>
                <a:cs typeface="Calibri"/>
              </a:rPr>
              <a:t>for </a:t>
            </a:r>
            <a:r>
              <a:rPr lang="en-GB" sz="2400" i="1" u="sng" dirty="0">
                <a:solidFill>
                  <a:srgbClr val="0070C0"/>
                </a:solidFill>
                <a:cs typeface="Calibri"/>
              </a:rPr>
              <a:t>individual </a:t>
            </a:r>
            <a:r>
              <a:rPr lang="en-GB" sz="2400" i="1" u="sng" spc="-5" dirty="0">
                <a:solidFill>
                  <a:srgbClr val="0070C0"/>
                </a:solidFill>
                <a:cs typeface="Calibri"/>
              </a:rPr>
              <a:t>assessments</a:t>
            </a:r>
            <a:r>
              <a:rPr lang="en-GB" sz="2400" i="1" spc="-200" dirty="0">
                <a:solidFill>
                  <a:srgbClr val="0070C0"/>
                </a:solidFill>
                <a:cs typeface="Calibri"/>
              </a:rPr>
              <a:t> </a:t>
            </a:r>
            <a:r>
              <a:rPr lang="en-GB" sz="2400" dirty="0">
                <a:solidFill>
                  <a:srgbClr val="0070C0"/>
                </a:solidFill>
                <a:cs typeface="Calibri"/>
              </a:rPr>
              <a:t>are capped </a:t>
            </a:r>
            <a:r>
              <a:rPr lang="en-GB" sz="2400" u="sng" dirty="0">
                <a:solidFill>
                  <a:srgbClr val="0070C0"/>
                </a:solidFill>
                <a:cs typeface="Calibri"/>
              </a:rPr>
              <a:t>at a bare pass</a:t>
            </a:r>
          </a:p>
          <a:p>
            <a:pPr marL="1079500" indent="-363538">
              <a:spcBef>
                <a:spcPts val="480"/>
              </a:spcBef>
              <a:buFont typeface="Wingdings" panose="05000000000000000000" pitchFamily="2" charset="2"/>
              <a:buChar char="§"/>
            </a:pPr>
            <a:r>
              <a:rPr lang="en-GB" sz="2400" u="sng" dirty="0">
                <a:solidFill>
                  <a:srgbClr val="0070C0"/>
                </a:solidFill>
                <a:cs typeface="Calibri"/>
              </a:rPr>
              <a:t>There is no capping at block level following reassessment.</a:t>
            </a:r>
          </a:p>
          <a:p>
            <a:pPr marL="1079500" indent="-363538">
              <a:spcBef>
                <a:spcPts val="480"/>
              </a:spcBef>
              <a:buFont typeface="Wingdings" panose="05000000000000000000" pitchFamily="2" charset="2"/>
              <a:buChar char="§"/>
            </a:pPr>
            <a:endParaRPr lang="en-GB" sz="2400" dirty="0">
              <a:solidFill>
                <a:srgbClr val="0070C0"/>
              </a:solidFill>
              <a:cs typeface="Calibri"/>
            </a:endParaRPr>
          </a:p>
          <a:p>
            <a:pPr marL="715963" indent="-352425">
              <a:lnSpc>
                <a:spcPct val="100000"/>
              </a:lnSpc>
              <a:spcBef>
                <a:spcPts val="480"/>
              </a:spcBef>
              <a:buFont typeface="Courier New" panose="02070309020205020404" pitchFamily="49" charset="0"/>
              <a:buChar char="o"/>
              <a:tabLst>
                <a:tab pos="715963" algn="l"/>
              </a:tabLst>
            </a:pPr>
            <a:r>
              <a:rPr lang="en-GB" sz="2400" spc="-5" dirty="0">
                <a:solidFill>
                  <a:srgbClr val="FF0000"/>
                </a:solidFill>
                <a:cs typeface="Calibri"/>
              </a:rPr>
              <a:t>Following </a:t>
            </a:r>
            <a:r>
              <a:rPr lang="en-GB" sz="2400" dirty="0">
                <a:solidFill>
                  <a:srgbClr val="FF0000"/>
                </a:solidFill>
                <a:cs typeface="Calibri"/>
              </a:rPr>
              <a:t>a </a:t>
            </a:r>
            <a:r>
              <a:rPr lang="en-GB" sz="2400" i="1" u="heavy" spc="-20" dirty="0">
                <a:solidFill>
                  <a:srgbClr val="FF0000"/>
                </a:solidFill>
                <a:cs typeface="Calibri"/>
              </a:rPr>
              <a:t>retake </a:t>
            </a:r>
            <a:r>
              <a:rPr lang="en-GB" sz="2400" i="1" u="heavy" dirty="0">
                <a:solidFill>
                  <a:srgbClr val="FF0000"/>
                </a:solidFill>
                <a:cs typeface="Calibri"/>
              </a:rPr>
              <a:t>with </a:t>
            </a:r>
            <a:r>
              <a:rPr lang="en-GB" sz="2400" i="1" u="heavy" spc="-10" dirty="0">
                <a:solidFill>
                  <a:srgbClr val="FF0000"/>
                </a:solidFill>
                <a:cs typeface="Calibri"/>
              </a:rPr>
              <a:t>attendance </a:t>
            </a:r>
            <a:r>
              <a:rPr lang="en-GB" sz="2400" i="1" u="heavy" dirty="0">
                <a:solidFill>
                  <a:srgbClr val="FF0000"/>
                </a:solidFill>
                <a:cs typeface="Calibri"/>
              </a:rPr>
              <a:t>[or</a:t>
            </a:r>
            <a:r>
              <a:rPr lang="en-GB" sz="2400" i="1" u="heavy" spc="-95" dirty="0">
                <a:solidFill>
                  <a:srgbClr val="FF0000"/>
                </a:solidFill>
                <a:cs typeface="Calibri"/>
              </a:rPr>
              <a:t> </a:t>
            </a:r>
            <a:r>
              <a:rPr lang="en-GB" sz="2400" i="1" u="heavy" spc="-5" dirty="0">
                <a:solidFill>
                  <a:srgbClr val="FF0000"/>
                </a:solidFill>
                <a:cs typeface="Calibri"/>
              </a:rPr>
              <a:t>alternative]</a:t>
            </a:r>
            <a:r>
              <a:rPr lang="en-GB" sz="2400" i="1" spc="-5" dirty="0">
                <a:solidFill>
                  <a:srgbClr val="FF0000"/>
                </a:solidFill>
                <a:cs typeface="Calibri"/>
              </a:rPr>
              <a:t>:</a:t>
            </a:r>
            <a:endParaRPr lang="en-GB" sz="2400" dirty="0">
              <a:solidFill>
                <a:srgbClr val="FF0000"/>
              </a:solidFill>
              <a:cs typeface="Calibri"/>
            </a:endParaRPr>
          </a:p>
          <a:p>
            <a:pPr marL="1079500" indent="-363538">
              <a:lnSpc>
                <a:spcPct val="100000"/>
              </a:lnSpc>
              <a:spcBef>
                <a:spcPts val="480"/>
              </a:spcBef>
              <a:buFont typeface="Wingdings" panose="05000000000000000000" pitchFamily="2" charset="2"/>
              <a:buChar char="§"/>
            </a:pPr>
            <a:r>
              <a:rPr lang="en-GB" sz="2400" spc="-5" dirty="0">
                <a:solidFill>
                  <a:srgbClr val="0070C0"/>
                </a:solidFill>
                <a:cs typeface="Calibri"/>
              </a:rPr>
              <a:t>marks </a:t>
            </a:r>
            <a:r>
              <a:rPr lang="en-GB" sz="2400" spc="-15" dirty="0">
                <a:solidFill>
                  <a:srgbClr val="0070C0"/>
                </a:solidFill>
                <a:cs typeface="Calibri"/>
              </a:rPr>
              <a:t>for </a:t>
            </a:r>
            <a:r>
              <a:rPr lang="en-GB" sz="2400" i="1" u="heavy" dirty="0">
                <a:solidFill>
                  <a:srgbClr val="0070C0"/>
                </a:solidFill>
                <a:cs typeface="Calibri"/>
              </a:rPr>
              <a:t>individual </a:t>
            </a:r>
            <a:r>
              <a:rPr lang="en-GB" sz="2400" i="1" u="heavy" spc="-5" dirty="0">
                <a:solidFill>
                  <a:srgbClr val="0070C0"/>
                </a:solidFill>
                <a:cs typeface="Calibri"/>
              </a:rPr>
              <a:t>assessments</a:t>
            </a:r>
            <a:r>
              <a:rPr lang="en-GB" sz="2400" i="1" spc="-200" dirty="0">
                <a:solidFill>
                  <a:srgbClr val="0070C0"/>
                </a:solidFill>
                <a:cs typeface="Calibri"/>
              </a:rPr>
              <a:t> </a:t>
            </a:r>
            <a:r>
              <a:rPr lang="en-GB" sz="2400" dirty="0">
                <a:solidFill>
                  <a:srgbClr val="0070C0"/>
                </a:solidFill>
                <a:cs typeface="Calibri"/>
              </a:rPr>
              <a:t>uncapped;</a:t>
            </a:r>
          </a:p>
          <a:p>
            <a:pPr marL="1079500" marR="5080" indent="-363538">
              <a:lnSpc>
                <a:spcPct val="100000"/>
              </a:lnSpc>
              <a:spcBef>
                <a:spcPts val="480"/>
              </a:spcBef>
              <a:buFont typeface="Wingdings" panose="05000000000000000000" pitchFamily="2" charset="2"/>
              <a:buChar char="§"/>
            </a:pPr>
            <a:r>
              <a:rPr lang="en-GB" sz="2400" i="1" u="heavy" spc="-5" dirty="0">
                <a:solidFill>
                  <a:srgbClr val="0070C0"/>
                </a:solidFill>
                <a:cs typeface="Calibri"/>
              </a:rPr>
              <a:t>aggregate marks</a:t>
            </a:r>
            <a:r>
              <a:rPr lang="en-GB" sz="2400" i="1" spc="-5" dirty="0">
                <a:solidFill>
                  <a:srgbClr val="0070C0"/>
                </a:solidFill>
                <a:cs typeface="Calibri"/>
              </a:rPr>
              <a:t> </a:t>
            </a:r>
            <a:r>
              <a:rPr lang="en-GB" sz="2400" spc="-5" dirty="0">
                <a:solidFill>
                  <a:srgbClr val="0070C0"/>
                </a:solidFill>
                <a:cs typeface="Calibri"/>
              </a:rPr>
              <a:t>normally uncapped unless the fail relates to </a:t>
            </a:r>
          </a:p>
          <a:p>
            <a:pPr marL="715962" marR="5080">
              <a:lnSpc>
                <a:spcPct val="100000"/>
              </a:lnSpc>
              <a:spcBef>
                <a:spcPts val="480"/>
              </a:spcBef>
            </a:pPr>
            <a:r>
              <a:rPr lang="en-GB" sz="2400" spc="-5" dirty="0">
                <a:solidFill>
                  <a:srgbClr val="0070C0"/>
                </a:solidFill>
                <a:cs typeface="Calibri"/>
              </a:rPr>
              <a:t>academic misconduct.</a:t>
            </a:r>
            <a:endParaRPr lang="en-GB" sz="2400" dirty="0">
              <a:cs typeface="Calibri"/>
            </a:endParaRPr>
          </a:p>
        </p:txBody>
      </p:sp>
    </p:spTree>
    <p:extLst>
      <p:ext uri="{BB962C8B-B14F-4D97-AF65-F5344CB8AC3E}">
        <p14:creationId xmlns:p14="http://schemas.microsoft.com/office/powerpoint/2010/main" val="3068112589"/>
      </p:ext>
    </p:extLst>
  </p:cSld>
  <p:clrMapOvr>
    <a:masterClrMapping/>
  </p:clrMapOvr>
  <mc:AlternateContent xmlns:mc="http://schemas.openxmlformats.org/markup-compatibility/2006" xmlns:p14="http://schemas.microsoft.com/office/powerpoint/2010/main">
    <mc:Choice Requires="p14">
      <p:transition spd="slow" p14:dur="2000" advTm="86924"/>
    </mc:Choice>
    <mc:Fallback xmlns="">
      <p:transition spd="slow" advTm="8692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4. Redeeming Fails </a:t>
            </a:r>
            <a:r>
              <a:rPr lang="en-GB" sz="3200" b="1" i="1" dirty="0">
                <a:latin typeface="Calibri"/>
                <a:cs typeface="Calibri"/>
              </a:rPr>
              <a:t>(e)</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19</a:t>
            </a:fld>
            <a:endParaRPr lang="en-GB" sz="1800" b="1" dirty="0"/>
          </a:p>
        </p:txBody>
      </p:sp>
      <p:sp>
        <p:nvSpPr>
          <p:cNvPr id="5" name="Rectangle 4"/>
          <p:cNvSpPr/>
          <p:nvPr/>
        </p:nvSpPr>
        <p:spPr>
          <a:xfrm>
            <a:off x="152400" y="1585814"/>
            <a:ext cx="8686800" cy="2800767"/>
          </a:xfrm>
          <a:prstGeom prst="rect">
            <a:avLst/>
          </a:prstGeom>
        </p:spPr>
        <p:txBody>
          <a:bodyPr wrap="square">
            <a:spAutoFit/>
          </a:bodyPr>
          <a:lstStyle/>
          <a:p>
            <a:pPr marL="355600" indent="-342900">
              <a:buFont typeface="Wingdings" panose="05000000000000000000" pitchFamily="2" charset="2"/>
              <a:buChar char="q"/>
            </a:pPr>
            <a:r>
              <a:rPr lang="en-GB" sz="2400" spc="-15" dirty="0">
                <a:cs typeface="Calibri"/>
              </a:rPr>
              <a:t>Implications for Externals</a:t>
            </a:r>
            <a:endParaRPr lang="en-GB" sz="2400" dirty="0">
              <a:cs typeface="Calibri"/>
            </a:endParaRPr>
          </a:p>
          <a:p>
            <a:pPr marL="715963" indent="-352425">
              <a:lnSpc>
                <a:spcPct val="100000"/>
              </a:lnSpc>
              <a:buFont typeface="Courier New" panose="02070309020205020404" pitchFamily="49" charset="0"/>
              <a:buChar char="o"/>
              <a:tabLst>
                <a:tab pos="715963" algn="l"/>
              </a:tabLst>
            </a:pPr>
            <a:endParaRPr lang="en-GB" sz="1000" spc="-5" dirty="0">
              <a:solidFill>
                <a:srgbClr val="FF0000"/>
              </a:solidFill>
              <a:cs typeface="Calibri"/>
            </a:endParaRPr>
          </a:p>
          <a:p>
            <a:pPr marL="715963" marR="5080" indent="-352425">
              <a:lnSpc>
                <a:spcPct val="100000"/>
              </a:lnSpc>
              <a:buFont typeface="Courier New" panose="02070309020205020404" pitchFamily="49" charset="0"/>
              <a:buChar char="o"/>
            </a:pPr>
            <a:r>
              <a:rPr lang="en-GB" sz="2800" spc="-15" dirty="0">
                <a:solidFill>
                  <a:srgbClr val="FF0000"/>
                </a:solidFill>
                <a:cs typeface="Calibri"/>
              </a:rPr>
              <a:t>Make </a:t>
            </a:r>
            <a:r>
              <a:rPr lang="en-GB" sz="2800" spc="-10" dirty="0">
                <a:solidFill>
                  <a:srgbClr val="FF0000"/>
                </a:solidFill>
                <a:cs typeface="Calibri"/>
              </a:rPr>
              <a:t>sure you are confident </a:t>
            </a:r>
            <a:r>
              <a:rPr lang="en-GB" sz="2800" dirty="0">
                <a:solidFill>
                  <a:srgbClr val="FF0000"/>
                </a:solidFill>
                <a:cs typeface="Calibri"/>
              </a:rPr>
              <a:t>about </a:t>
            </a:r>
            <a:r>
              <a:rPr lang="en-GB" sz="2800" spc="-15" dirty="0">
                <a:solidFill>
                  <a:srgbClr val="FF0000"/>
                </a:solidFill>
                <a:cs typeface="Calibri"/>
              </a:rPr>
              <a:t>overall </a:t>
            </a:r>
            <a:r>
              <a:rPr lang="en-GB" sz="2800" dirty="0">
                <a:solidFill>
                  <a:srgbClr val="FF0000"/>
                </a:solidFill>
                <a:cs typeface="Calibri"/>
              </a:rPr>
              <a:t>Block </a:t>
            </a:r>
            <a:r>
              <a:rPr lang="en-GB" sz="2800" spc="-10" dirty="0">
                <a:solidFill>
                  <a:srgbClr val="FF0000"/>
                </a:solidFill>
                <a:cs typeface="Calibri"/>
              </a:rPr>
              <a:t>Aggregates around </a:t>
            </a:r>
            <a:r>
              <a:rPr lang="en-GB" sz="2800" dirty="0">
                <a:solidFill>
                  <a:srgbClr val="FF0000"/>
                </a:solidFill>
                <a:cs typeface="Calibri"/>
              </a:rPr>
              <a:t>the </a:t>
            </a:r>
            <a:r>
              <a:rPr lang="en-GB" sz="2800" b="1" i="1" dirty="0">
                <a:solidFill>
                  <a:srgbClr val="FF0000"/>
                </a:solidFill>
                <a:cs typeface="Calibri"/>
              </a:rPr>
              <a:t>24/25 boundary. </a:t>
            </a:r>
            <a:r>
              <a:rPr lang="en-GB" sz="2800" spc="-5" dirty="0">
                <a:solidFill>
                  <a:srgbClr val="FF0000"/>
                </a:solidFill>
                <a:cs typeface="Calibri"/>
              </a:rPr>
              <a:t>This probably </a:t>
            </a:r>
            <a:r>
              <a:rPr lang="en-GB" sz="2800" dirty="0">
                <a:solidFill>
                  <a:srgbClr val="FF0000"/>
                </a:solidFill>
                <a:cs typeface="Calibri"/>
              </a:rPr>
              <a:t>means </a:t>
            </a:r>
            <a:r>
              <a:rPr lang="en-GB" sz="2800" spc="-10" dirty="0">
                <a:solidFill>
                  <a:srgbClr val="FF0000"/>
                </a:solidFill>
                <a:cs typeface="Calibri"/>
              </a:rPr>
              <a:t>you </a:t>
            </a:r>
            <a:r>
              <a:rPr lang="en-GB" sz="2800" spc="-5" dirty="0">
                <a:solidFill>
                  <a:srgbClr val="FF0000"/>
                </a:solidFill>
                <a:cs typeface="Calibri"/>
              </a:rPr>
              <a:t>need </a:t>
            </a:r>
            <a:r>
              <a:rPr lang="en-GB" sz="2800" spc="-15" dirty="0">
                <a:solidFill>
                  <a:srgbClr val="FF0000"/>
                </a:solidFill>
                <a:cs typeface="Calibri"/>
              </a:rPr>
              <a:t>to </a:t>
            </a:r>
            <a:r>
              <a:rPr lang="en-GB" sz="2800" spc="-5" dirty="0">
                <a:solidFill>
                  <a:srgbClr val="FF0000"/>
                </a:solidFill>
                <a:cs typeface="Calibri"/>
              </a:rPr>
              <a:t>get </a:t>
            </a:r>
            <a:r>
              <a:rPr lang="en-GB" sz="2800" dirty="0">
                <a:solidFill>
                  <a:srgbClr val="FF0000"/>
                </a:solidFill>
                <a:cs typeface="Calibri"/>
              </a:rPr>
              <a:t>an </a:t>
            </a:r>
            <a:r>
              <a:rPr lang="en-GB" sz="2800" spc="-5" dirty="0">
                <a:solidFill>
                  <a:srgbClr val="FF0000"/>
                </a:solidFill>
                <a:cs typeface="Calibri"/>
              </a:rPr>
              <a:t>overview of some  students’</a:t>
            </a:r>
            <a:r>
              <a:rPr lang="en-GB" sz="2800" spc="-85" dirty="0">
                <a:solidFill>
                  <a:srgbClr val="FF0000"/>
                </a:solidFill>
                <a:cs typeface="Calibri"/>
              </a:rPr>
              <a:t> </a:t>
            </a:r>
            <a:r>
              <a:rPr lang="en-GB" sz="2800" spc="-5" dirty="0">
                <a:solidFill>
                  <a:srgbClr val="FF0000"/>
                </a:solidFill>
                <a:cs typeface="Calibri"/>
              </a:rPr>
              <a:t>work.</a:t>
            </a:r>
          </a:p>
          <a:p>
            <a:pPr marL="715963" marR="5080" indent="-352425">
              <a:lnSpc>
                <a:spcPct val="100000"/>
              </a:lnSpc>
              <a:buFont typeface="Courier New" panose="02070309020205020404" pitchFamily="49" charset="0"/>
              <a:buChar char="o"/>
            </a:pPr>
            <a:endParaRPr lang="en-GB" sz="1000" dirty="0">
              <a:cs typeface="Calibri"/>
            </a:endParaRPr>
          </a:p>
          <a:p>
            <a:pPr marL="926465"/>
            <a:endParaRPr lang="en-GB" sz="2000" dirty="0">
              <a:cs typeface="Calibri"/>
            </a:endParaRPr>
          </a:p>
        </p:txBody>
      </p:sp>
    </p:spTree>
    <p:extLst>
      <p:ext uri="{BB962C8B-B14F-4D97-AF65-F5344CB8AC3E}">
        <p14:creationId xmlns:p14="http://schemas.microsoft.com/office/powerpoint/2010/main" val="247106716"/>
      </p:ext>
    </p:extLst>
  </p:cSld>
  <p:clrMapOvr>
    <a:masterClrMapping/>
  </p:clrMapOvr>
  <mc:AlternateContent xmlns:mc="http://schemas.openxmlformats.org/markup-compatibility/2006" xmlns:p14="http://schemas.microsoft.com/office/powerpoint/2010/main">
    <mc:Choice Requires="p14">
      <p:transition spd="slow" p14:dur="2000" advTm="68898"/>
    </mc:Choice>
    <mc:Fallback xmlns="">
      <p:transition spd="slow" advTm="6889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12700">
              <a:lnSpc>
                <a:spcPct val="100000"/>
              </a:lnSpc>
            </a:pPr>
            <a:r>
              <a:rPr lang="en-GB" sz="3200" b="1" dirty="0">
                <a:latin typeface="Calibri"/>
                <a:cs typeface="Calibri"/>
              </a:rPr>
              <a:t>1. Curriculum Structure</a:t>
            </a:r>
            <a:r>
              <a:rPr lang="en-GB" sz="3200" b="1" spc="-10" dirty="0">
                <a:latin typeface="Calibri"/>
                <a:cs typeface="Calibri"/>
              </a:rPr>
              <a:t> </a:t>
            </a:r>
            <a:r>
              <a:rPr lang="en-GB" sz="3200" b="1" i="1" dirty="0">
                <a:latin typeface="Calibri"/>
                <a:cs typeface="Calibri"/>
              </a:rPr>
              <a:t>(a)</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2</a:t>
            </a:fld>
            <a:endParaRPr lang="en-GB" sz="1800" b="1" dirty="0"/>
          </a:p>
        </p:txBody>
      </p:sp>
      <p:sp>
        <p:nvSpPr>
          <p:cNvPr id="8" name="object 7"/>
          <p:cNvSpPr/>
          <p:nvPr/>
        </p:nvSpPr>
        <p:spPr>
          <a:xfrm>
            <a:off x="5334000" y="152401"/>
            <a:ext cx="3170238" cy="1676400"/>
          </a:xfrm>
          <a:prstGeom prst="rect">
            <a:avLst/>
          </a:prstGeom>
          <a:blipFill>
            <a:blip r:embed="rId2" cstate="print"/>
            <a:stretch>
              <a:fillRect/>
            </a:stretch>
          </a:blipFill>
        </p:spPr>
        <p:txBody>
          <a:bodyPr wrap="square" lIns="0" tIns="0" rIns="0" bIns="0" rtlCol="0"/>
          <a:lstStyle/>
          <a:p>
            <a:endParaRPr dirty="0"/>
          </a:p>
        </p:txBody>
      </p:sp>
      <p:sp>
        <p:nvSpPr>
          <p:cNvPr id="5" name="Rectangle 4"/>
          <p:cNvSpPr/>
          <p:nvPr/>
        </p:nvSpPr>
        <p:spPr>
          <a:xfrm>
            <a:off x="152400" y="1828801"/>
            <a:ext cx="8610600" cy="5001369"/>
          </a:xfrm>
          <a:prstGeom prst="rect">
            <a:avLst/>
          </a:prstGeom>
        </p:spPr>
        <p:txBody>
          <a:bodyPr wrap="square">
            <a:spAutoFit/>
          </a:bodyPr>
          <a:lstStyle/>
          <a:p>
            <a:pPr marL="355600" indent="-342900">
              <a:spcBef>
                <a:spcPts val="600"/>
              </a:spcBef>
              <a:buFont typeface="Wingdings" panose="05000000000000000000" pitchFamily="2" charset="2"/>
              <a:buChar char="q"/>
              <a:tabLst>
                <a:tab pos="355600" algn="l"/>
              </a:tabLst>
            </a:pPr>
            <a:r>
              <a:rPr lang="en-GB" sz="2400" spc="-114" dirty="0">
                <a:cs typeface="Calibri"/>
              </a:rPr>
              <a:t>Standard curriculum structure [some variations exist – see next slide]:</a:t>
            </a:r>
          </a:p>
          <a:p>
            <a:pPr marL="719138" indent="-358775">
              <a:spcBef>
                <a:spcPts val="600"/>
              </a:spcBef>
              <a:buFont typeface="Courier New" panose="02070309020205020404" pitchFamily="49" charset="0"/>
              <a:buChar char="o"/>
              <a:tabLst>
                <a:tab pos="719138" algn="l"/>
              </a:tabLst>
            </a:pPr>
            <a:r>
              <a:rPr lang="en-GB" spc="-114" dirty="0">
                <a:solidFill>
                  <a:srgbClr val="FF0000"/>
                </a:solidFill>
                <a:cs typeface="Calibri"/>
              </a:rPr>
              <a:t>Level 4 [“Certificate”  or “C”]</a:t>
            </a:r>
          </a:p>
          <a:p>
            <a:pPr marL="1079500" indent="-360363">
              <a:spcBef>
                <a:spcPts val="600"/>
              </a:spcBef>
              <a:buFont typeface="Wingdings" panose="05000000000000000000" pitchFamily="2" charset="2"/>
              <a:buChar char="§"/>
              <a:tabLst>
                <a:tab pos="1079500" algn="l"/>
              </a:tabLst>
            </a:pPr>
            <a:r>
              <a:rPr lang="en-GB" spc="-114" dirty="0">
                <a:solidFill>
                  <a:srgbClr val="0070C0"/>
                </a:solidFill>
                <a:cs typeface="Calibri"/>
              </a:rPr>
              <a:t>2 60-credit blocks [typically “Foundations in”….],</a:t>
            </a:r>
          </a:p>
          <a:p>
            <a:pPr marL="1079500" indent="-360363">
              <a:spcBef>
                <a:spcPts val="600"/>
              </a:spcBef>
              <a:buFont typeface="Wingdings" panose="05000000000000000000" pitchFamily="2" charset="2"/>
              <a:buChar char="§"/>
              <a:tabLst>
                <a:tab pos="1079500" algn="l"/>
              </a:tabLst>
            </a:pPr>
            <a:r>
              <a:rPr lang="en-GB" dirty="0">
                <a:solidFill>
                  <a:srgbClr val="0070C0"/>
                </a:solidFill>
                <a:cs typeface="Calibri"/>
              </a:rPr>
              <a:t>Single Honours: Core Block 1 and Core Block 2 </a:t>
            </a:r>
          </a:p>
          <a:p>
            <a:pPr marL="1079500" indent="-360363">
              <a:spcBef>
                <a:spcPts val="600"/>
              </a:spcBef>
              <a:buFont typeface="Wingdings" panose="05000000000000000000" pitchFamily="2" charset="2"/>
              <a:buChar char="§"/>
              <a:tabLst>
                <a:tab pos="1079500" algn="l"/>
              </a:tabLst>
            </a:pPr>
            <a:r>
              <a:rPr lang="en-GB" dirty="0">
                <a:solidFill>
                  <a:srgbClr val="0070C0"/>
                </a:solidFill>
                <a:cs typeface="Calibri"/>
              </a:rPr>
              <a:t>Combined Honours: One Core Block from each Subject.</a:t>
            </a:r>
          </a:p>
          <a:p>
            <a:pPr marL="719138" indent="-358775">
              <a:spcBef>
                <a:spcPts val="600"/>
              </a:spcBef>
              <a:buFont typeface="Courier New" panose="02070309020205020404" pitchFamily="49" charset="0"/>
              <a:buChar char="o"/>
              <a:tabLst>
                <a:tab pos="719138" algn="l"/>
              </a:tabLst>
            </a:pPr>
            <a:r>
              <a:rPr lang="en-GB" spc="-114" dirty="0">
                <a:solidFill>
                  <a:srgbClr val="FF0000"/>
                </a:solidFill>
                <a:cs typeface="Calibri"/>
              </a:rPr>
              <a:t>Level 5 [“Intermediate”  or “I”]</a:t>
            </a:r>
          </a:p>
          <a:p>
            <a:pPr marL="1079500" indent="-360363">
              <a:spcBef>
                <a:spcPts val="600"/>
              </a:spcBef>
              <a:buFont typeface="Wingdings" panose="05000000000000000000" pitchFamily="2" charset="2"/>
              <a:buChar char="§"/>
              <a:tabLst>
                <a:tab pos="1079500" algn="l"/>
              </a:tabLst>
            </a:pPr>
            <a:r>
              <a:rPr lang="en-GB" spc="-114" dirty="0">
                <a:solidFill>
                  <a:srgbClr val="0070C0"/>
                </a:solidFill>
                <a:cs typeface="Calibri"/>
              </a:rPr>
              <a:t>2 60-credit blocks [typically “Explorations in”….,], as for 4[C],</a:t>
            </a:r>
          </a:p>
          <a:p>
            <a:pPr marL="719138" indent="-358775">
              <a:spcBef>
                <a:spcPts val="600"/>
              </a:spcBef>
              <a:buFont typeface="Courier New" panose="02070309020205020404" pitchFamily="49" charset="0"/>
              <a:buChar char="o"/>
              <a:tabLst>
                <a:tab pos="719138" algn="l"/>
              </a:tabLst>
            </a:pPr>
            <a:r>
              <a:rPr lang="en-GB" spc="-114" dirty="0">
                <a:solidFill>
                  <a:srgbClr val="FF0000"/>
                </a:solidFill>
                <a:cs typeface="Calibri"/>
              </a:rPr>
              <a:t>Level 6 [“Honours”  or “H”]</a:t>
            </a:r>
          </a:p>
          <a:p>
            <a:pPr marL="1079500" indent="-360363">
              <a:spcBef>
                <a:spcPts val="600"/>
              </a:spcBef>
              <a:buFont typeface="Wingdings" panose="05000000000000000000" pitchFamily="2" charset="2"/>
              <a:buChar char="§"/>
              <a:tabLst>
                <a:tab pos="1079500" algn="l"/>
              </a:tabLst>
            </a:pPr>
            <a:r>
              <a:rPr lang="en-GB" spc="-114" dirty="0">
                <a:solidFill>
                  <a:srgbClr val="0070C0"/>
                </a:solidFill>
                <a:cs typeface="Calibri"/>
              </a:rPr>
              <a:t>2 45-credit blocks [typically “Advanced Studies in”….], as for 4[C],</a:t>
            </a:r>
          </a:p>
          <a:p>
            <a:pPr marL="1079500" indent="-360363">
              <a:spcBef>
                <a:spcPts val="600"/>
              </a:spcBef>
              <a:buFont typeface="Wingdings" panose="05000000000000000000" pitchFamily="2" charset="2"/>
              <a:buChar char="§"/>
              <a:tabLst>
                <a:tab pos="1079500" algn="l"/>
              </a:tabLst>
            </a:pPr>
            <a:r>
              <a:rPr lang="en-GB" dirty="0">
                <a:solidFill>
                  <a:srgbClr val="0070C0"/>
                </a:solidFill>
                <a:cs typeface="Calibri"/>
              </a:rPr>
              <a:t>1 30-credit research block</a:t>
            </a:r>
            <a:endParaRPr lang="en-GB" spc="-114" dirty="0">
              <a:cs typeface="Calibri"/>
            </a:endParaRPr>
          </a:p>
          <a:p>
            <a:pPr marL="1439863" indent="-360363">
              <a:spcBef>
                <a:spcPts val="600"/>
              </a:spcBef>
              <a:buFont typeface="Wingdings" panose="05000000000000000000" pitchFamily="2" charset="2"/>
              <a:buChar char="ü"/>
              <a:tabLst>
                <a:tab pos="1439863" algn="l"/>
              </a:tabLst>
            </a:pPr>
            <a:r>
              <a:rPr lang="en-GB" dirty="0">
                <a:solidFill>
                  <a:srgbClr val="00B050"/>
                </a:solidFill>
                <a:cs typeface="Calibri"/>
              </a:rPr>
              <a:t>Single honours: Dissertation</a:t>
            </a:r>
          </a:p>
          <a:p>
            <a:pPr marL="1439863" indent="-360363">
              <a:spcBef>
                <a:spcPts val="600"/>
              </a:spcBef>
              <a:buFont typeface="Wingdings" panose="05000000000000000000" pitchFamily="2" charset="2"/>
              <a:buChar char="ü"/>
              <a:tabLst>
                <a:tab pos="1439863" algn="l"/>
              </a:tabLst>
            </a:pPr>
            <a:r>
              <a:rPr lang="en-GB" dirty="0">
                <a:solidFill>
                  <a:srgbClr val="00B050"/>
                </a:solidFill>
                <a:cs typeface="Calibri"/>
              </a:rPr>
              <a:t>Combined Honours: either 2 Research Projects or </a:t>
            </a:r>
          </a:p>
          <a:p>
            <a:pPr marL="1439863">
              <a:spcBef>
                <a:spcPts val="600"/>
              </a:spcBef>
              <a:tabLst>
                <a:tab pos="1439863" algn="l"/>
              </a:tabLst>
            </a:pPr>
            <a:r>
              <a:rPr lang="en-GB" dirty="0">
                <a:solidFill>
                  <a:srgbClr val="00B050"/>
                </a:solidFill>
                <a:cs typeface="Calibri"/>
              </a:rPr>
              <a:t>Integrated Dissertation combining both subjects.</a:t>
            </a:r>
            <a:endParaRPr lang="en-GB" spc="-114" dirty="0">
              <a:solidFill>
                <a:srgbClr val="FF0000"/>
              </a:solidFill>
              <a:cs typeface="Calibri"/>
            </a:endParaRPr>
          </a:p>
          <a:p>
            <a:pPr marL="355600" indent="-342900">
              <a:lnSpc>
                <a:spcPct val="100000"/>
              </a:lnSpc>
              <a:buFont typeface="Wingdings" panose="05000000000000000000" pitchFamily="2" charset="2"/>
              <a:buChar char="q"/>
            </a:pPr>
            <a:endParaRPr lang="en-GB" sz="1900" dirty="0">
              <a:cs typeface="Calibri"/>
            </a:endParaRPr>
          </a:p>
        </p:txBody>
      </p:sp>
    </p:spTree>
    <p:extLst>
      <p:ext uri="{BB962C8B-B14F-4D97-AF65-F5344CB8AC3E}">
        <p14:creationId xmlns:p14="http://schemas.microsoft.com/office/powerpoint/2010/main" val="1263027642"/>
      </p:ext>
    </p:extLst>
  </p:cSld>
  <p:clrMapOvr>
    <a:masterClrMapping/>
  </p:clrMapOvr>
  <mc:AlternateContent xmlns:mc="http://schemas.openxmlformats.org/markup-compatibility/2006" xmlns:p14="http://schemas.microsoft.com/office/powerpoint/2010/main">
    <mc:Choice Requires="p14">
      <p:transition spd="slow" p14:dur="2000" advTm="113561"/>
    </mc:Choice>
    <mc:Fallback xmlns="">
      <p:transition spd="slow" advTm="113561"/>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490375"/>
            <a:ext cx="4876799" cy="984885"/>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5. Mitigating Circumstances:</a:t>
            </a:r>
            <a:br>
              <a:rPr lang="en-GB" sz="3200" b="1" dirty="0">
                <a:latin typeface="Calibri"/>
                <a:cs typeface="Calibri"/>
              </a:rPr>
            </a:br>
            <a:r>
              <a:rPr lang="en-GB" sz="3200" b="1" i="1" dirty="0">
                <a:latin typeface="Calibri"/>
                <a:cs typeface="Calibri"/>
              </a:rPr>
              <a:t>fit to sit policy</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20</a:t>
            </a:fld>
            <a:endParaRPr lang="en-GB" sz="1800" b="1" dirty="0"/>
          </a:p>
        </p:txBody>
      </p:sp>
      <p:sp>
        <p:nvSpPr>
          <p:cNvPr id="5" name="Rectangle 4"/>
          <p:cNvSpPr/>
          <p:nvPr/>
        </p:nvSpPr>
        <p:spPr>
          <a:xfrm>
            <a:off x="152400" y="1870968"/>
            <a:ext cx="8991600" cy="4524315"/>
          </a:xfrm>
          <a:prstGeom prst="rect">
            <a:avLst/>
          </a:prstGeom>
        </p:spPr>
        <p:txBody>
          <a:bodyPr wrap="square">
            <a:spAutoFit/>
          </a:bodyPr>
          <a:lstStyle/>
          <a:p>
            <a:pPr marL="355600" indent="-342900">
              <a:buFont typeface="Wingdings" panose="05000000000000000000" pitchFamily="2" charset="2"/>
              <a:buChar char="q"/>
            </a:pPr>
            <a:r>
              <a:rPr lang="en-GB" sz="2400" spc="-15" dirty="0">
                <a:cs typeface="Calibri"/>
              </a:rPr>
              <a:t>Outline</a:t>
            </a:r>
            <a:endParaRPr lang="en-GB" sz="2400" dirty="0">
              <a:cs typeface="Calibri"/>
            </a:endParaRPr>
          </a:p>
          <a:p>
            <a:pPr marL="720725" marR="1090295" indent="-360363">
              <a:buFont typeface="Courier New" panose="02070309020205020404" pitchFamily="49" charset="0"/>
              <a:buChar char="o"/>
              <a:tabLst>
                <a:tab pos="720725" algn="l"/>
              </a:tabLst>
            </a:pPr>
            <a:r>
              <a:rPr lang="en-GB" sz="2000" spc="-5" dirty="0">
                <a:solidFill>
                  <a:srgbClr val="FF0000"/>
                </a:solidFill>
                <a:cs typeface="Calibri"/>
              </a:rPr>
              <a:t>If </a:t>
            </a:r>
            <a:r>
              <a:rPr lang="en-GB" sz="2000" spc="-15" dirty="0">
                <a:solidFill>
                  <a:srgbClr val="FF0000"/>
                </a:solidFill>
                <a:cs typeface="Calibri"/>
              </a:rPr>
              <a:t>students </a:t>
            </a:r>
            <a:r>
              <a:rPr lang="en-GB" sz="2000" spc="-10" dirty="0">
                <a:solidFill>
                  <a:srgbClr val="FF0000"/>
                </a:solidFill>
                <a:cs typeface="Calibri"/>
              </a:rPr>
              <a:t>submit work, they </a:t>
            </a:r>
            <a:r>
              <a:rPr lang="en-GB" sz="2000" spc="-20" dirty="0">
                <a:solidFill>
                  <a:srgbClr val="FF0000"/>
                </a:solidFill>
                <a:cs typeface="Calibri"/>
              </a:rPr>
              <a:t>are </a:t>
            </a:r>
            <a:r>
              <a:rPr lang="en-GB" sz="2000" spc="-5" dirty="0">
                <a:solidFill>
                  <a:srgbClr val="FF0000"/>
                </a:solidFill>
                <a:cs typeface="Calibri"/>
              </a:rPr>
              <a:t>deemed </a:t>
            </a:r>
            <a:r>
              <a:rPr lang="en-GB" sz="2000" spc="-15" dirty="0">
                <a:solidFill>
                  <a:srgbClr val="FF0000"/>
                </a:solidFill>
                <a:cs typeface="Calibri"/>
              </a:rPr>
              <a:t>to </a:t>
            </a:r>
            <a:r>
              <a:rPr lang="en-GB" sz="2000" spc="-10" dirty="0">
                <a:solidFill>
                  <a:srgbClr val="FF0000"/>
                </a:solidFill>
                <a:cs typeface="Calibri"/>
              </a:rPr>
              <a:t>be  </a:t>
            </a:r>
            <a:r>
              <a:rPr lang="en-GB" sz="2000" spc="-5" dirty="0">
                <a:solidFill>
                  <a:srgbClr val="FF0000"/>
                </a:solidFill>
                <a:cs typeface="Calibri"/>
              </a:rPr>
              <a:t>declaring </a:t>
            </a:r>
            <a:r>
              <a:rPr lang="en-GB" sz="2000" spc="-10" dirty="0">
                <a:solidFill>
                  <a:srgbClr val="FF0000"/>
                </a:solidFill>
                <a:cs typeface="Calibri"/>
              </a:rPr>
              <a:t>that they </a:t>
            </a:r>
            <a:r>
              <a:rPr lang="en-GB" sz="2000" spc="-15" dirty="0">
                <a:solidFill>
                  <a:srgbClr val="FF0000"/>
                </a:solidFill>
                <a:cs typeface="Calibri"/>
              </a:rPr>
              <a:t>are </a:t>
            </a:r>
            <a:r>
              <a:rPr lang="en-GB" sz="2000" spc="-5" dirty="0">
                <a:solidFill>
                  <a:srgbClr val="FF0000"/>
                </a:solidFill>
                <a:cs typeface="Calibri"/>
              </a:rPr>
              <a:t>“fit </a:t>
            </a:r>
            <a:r>
              <a:rPr lang="en-GB" sz="2000" spc="-15" dirty="0">
                <a:solidFill>
                  <a:srgbClr val="FF0000"/>
                </a:solidFill>
                <a:cs typeface="Calibri"/>
              </a:rPr>
              <a:t>to </a:t>
            </a:r>
            <a:r>
              <a:rPr lang="en-GB" sz="2000" spc="-5" dirty="0">
                <a:solidFill>
                  <a:srgbClr val="FF0000"/>
                </a:solidFill>
                <a:cs typeface="Calibri"/>
              </a:rPr>
              <a:t>be</a:t>
            </a:r>
            <a:r>
              <a:rPr lang="en-GB" sz="2000" spc="30" dirty="0">
                <a:solidFill>
                  <a:srgbClr val="FF0000"/>
                </a:solidFill>
                <a:cs typeface="Calibri"/>
              </a:rPr>
              <a:t> </a:t>
            </a:r>
            <a:r>
              <a:rPr lang="en-GB" sz="2000" spc="-30" dirty="0">
                <a:solidFill>
                  <a:srgbClr val="FF0000"/>
                </a:solidFill>
                <a:cs typeface="Calibri"/>
              </a:rPr>
              <a:t>assessed”.</a:t>
            </a:r>
            <a:endParaRPr lang="en-GB" sz="2000" dirty="0">
              <a:solidFill>
                <a:srgbClr val="FF0000"/>
              </a:solidFill>
              <a:cs typeface="Calibri"/>
            </a:endParaRPr>
          </a:p>
          <a:p>
            <a:pPr marL="720725" marR="5080" indent="-360363">
              <a:buFont typeface="Courier New" panose="02070309020205020404" pitchFamily="49" charset="0"/>
              <a:buChar char="o"/>
              <a:tabLst>
                <a:tab pos="720725" algn="l"/>
              </a:tabLst>
            </a:pPr>
            <a:r>
              <a:rPr lang="en-GB" sz="2000" spc="-15" dirty="0">
                <a:solidFill>
                  <a:srgbClr val="FF0000"/>
                </a:solidFill>
                <a:cs typeface="Calibri"/>
              </a:rPr>
              <a:t>Requests by students </a:t>
            </a:r>
            <a:r>
              <a:rPr lang="en-GB" sz="2000" spc="-25" dirty="0">
                <a:solidFill>
                  <a:srgbClr val="FF0000"/>
                </a:solidFill>
                <a:cs typeface="Calibri"/>
              </a:rPr>
              <a:t>for </a:t>
            </a:r>
            <a:r>
              <a:rPr lang="en-GB" sz="2000" spc="-5" dirty="0">
                <a:solidFill>
                  <a:srgbClr val="FF0000"/>
                </a:solidFill>
                <a:cs typeface="Calibri"/>
              </a:rPr>
              <a:t>the </a:t>
            </a:r>
            <a:r>
              <a:rPr lang="en-GB" sz="2000" spc="-10" dirty="0">
                <a:solidFill>
                  <a:srgbClr val="FF0000"/>
                </a:solidFill>
                <a:cs typeface="Calibri"/>
              </a:rPr>
              <a:t>policy </a:t>
            </a:r>
            <a:r>
              <a:rPr lang="en-GB" sz="2000" spc="-15" dirty="0">
                <a:solidFill>
                  <a:srgbClr val="FF0000"/>
                </a:solidFill>
                <a:cs typeface="Calibri"/>
              </a:rPr>
              <a:t>to </a:t>
            </a:r>
            <a:r>
              <a:rPr lang="en-GB" sz="2000" spc="-5" dirty="0">
                <a:solidFill>
                  <a:srgbClr val="FF0000"/>
                </a:solidFill>
                <a:cs typeface="Calibri"/>
              </a:rPr>
              <a:t>be </a:t>
            </a:r>
            <a:r>
              <a:rPr lang="en-GB" sz="2000" spc="-15" dirty="0">
                <a:solidFill>
                  <a:srgbClr val="FF0000"/>
                </a:solidFill>
                <a:cs typeface="Calibri"/>
              </a:rPr>
              <a:t>waived are  </a:t>
            </a:r>
            <a:r>
              <a:rPr lang="en-GB" sz="2000" spc="-10" dirty="0">
                <a:solidFill>
                  <a:srgbClr val="FF0000"/>
                </a:solidFill>
                <a:cs typeface="Calibri"/>
              </a:rPr>
              <a:t>handled </a:t>
            </a:r>
            <a:r>
              <a:rPr lang="en-GB" sz="2000" spc="-15" dirty="0">
                <a:solidFill>
                  <a:srgbClr val="FF0000"/>
                </a:solidFill>
                <a:cs typeface="Calibri"/>
              </a:rPr>
              <a:t>by </a:t>
            </a:r>
            <a:r>
              <a:rPr lang="en-GB" sz="2000" spc="-5" dirty="0">
                <a:solidFill>
                  <a:srgbClr val="FF0000"/>
                </a:solidFill>
                <a:cs typeface="Calibri"/>
              </a:rPr>
              <a:t>the mitigating circumstances policy.</a:t>
            </a:r>
            <a:endParaRPr lang="en-GB" sz="2000" dirty="0">
              <a:solidFill>
                <a:srgbClr val="FF0000"/>
              </a:solidFill>
              <a:cs typeface="Calibri"/>
            </a:endParaRPr>
          </a:p>
          <a:p>
            <a:pPr marL="355600" indent="-342900">
              <a:buFont typeface="Wingdings" panose="05000000000000000000" pitchFamily="2" charset="2"/>
              <a:buChar char="q"/>
            </a:pPr>
            <a:r>
              <a:rPr lang="en-GB" sz="2400" spc="-5" dirty="0">
                <a:cs typeface="Calibri"/>
              </a:rPr>
              <a:t>Implications </a:t>
            </a:r>
            <a:r>
              <a:rPr lang="en-GB" sz="2400" spc="-20" dirty="0">
                <a:cs typeface="Calibri"/>
              </a:rPr>
              <a:t>for</a:t>
            </a:r>
            <a:r>
              <a:rPr lang="en-GB" sz="2400" spc="-85" dirty="0">
                <a:cs typeface="Calibri"/>
              </a:rPr>
              <a:t> </a:t>
            </a:r>
            <a:r>
              <a:rPr lang="en-GB" sz="2400" spc="-5" dirty="0">
                <a:cs typeface="Calibri"/>
              </a:rPr>
              <a:t>Externals</a:t>
            </a:r>
            <a:endParaRPr lang="en-GB" sz="2400" dirty="0">
              <a:cs typeface="Calibri"/>
            </a:endParaRPr>
          </a:p>
          <a:p>
            <a:pPr marL="728663" marR="125730" indent="-368300">
              <a:buFont typeface="Courier New" panose="02070309020205020404" pitchFamily="49" charset="0"/>
              <a:buChar char="o"/>
              <a:tabLst>
                <a:tab pos="729615" algn="l"/>
              </a:tabLst>
            </a:pPr>
            <a:r>
              <a:rPr lang="en-GB" sz="2000" spc="-40" dirty="0">
                <a:solidFill>
                  <a:srgbClr val="FF0000"/>
                </a:solidFill>
                <a:cs typeface="Calibri"/>
              </a:rPr>
              <a:t>Work </a:t>
            </a:r>
            <a:r>
              <a:rPr lang="en-GB" sz="2000" spc="-15" dirty="0">
                <a:solidFill>
                  <a:srgbClr val="FF0000"/>
                </a:solidFill>
                <a:cs typeface="Calibri"/>
              </a:rPr>
              <a:t>sent to </a:t>
            </a:r>
            <a:r>
              <a:rPr lang="en-GB" sz="2000" spc="-20" dirty="0">
                <a:solidFill>
                  <a:srgbClr val="FF0000"/>
                </a:solidFill>
                <a:cs typeface="Calibri"/>
              </a:rPr>
              <a:t>you </a:t>
            </a:r>
            <a:r>
              <a:rPr lang="en-GB" sz="2000" spc="-10" dirty="0">
                <a:solidFill>
                  <a:srgbClr val="FF0000"/>
                </a:solidFill>
                <a:cs typeface="Calibri"/>
              </a:rPr>
              <a:t>should </a:t>
            </a:r>
            <a:r>
              <a:rPr lang="en-GB" sz="2000" spc="-25" dirty="0">
                <a:solidFill>
                  <a:srgbClr val="FF0000"/>
                </a:solidFill>
                <a:cs typeface="Calibri"/>
              </a:rPr>
              <a:t>have </a:t>
            </a:r>
            <a:r>
              <a:rPr lang="en-GB" sz="2000" spc="-10" dirty="0">
                <a:solidFill>
                  <a:srgbClr val="FF0000"/>
                </a:solidFill>
                <a:cs typeface="Calibri"/>
              </a:rPr>
              <a:t>been </a:t>
            </a:r>
            <a:r>
              <a:rPr lang="en-GB" sz="2000" spc="-20" dirty="0">
                <a:solidFill>
                  <a:srgbClr val="FF0000"/>
                </a:solidFill>
                <a:cs typeface="Calibri"/>
              </a:rPr>
              <a:t>marked </a:t>
            </a:r>
            <a:r>
              <a:rPr lang="en-GB" sz="2000" u="heavy" spc="-10" dirty="0">
                <a:solidFill>
                  <a:srgbClr val="FF0000"/>
                </a:solidFill>
                <a:cs typeface="Calibri"/>
              </a:rPr>
              <a:t>strictly </a:t>
            </a:r>
            <a:r>
              <a:rPr lang="en-GB" sz="2000" u="heavy" spc="-5" dirty="0">
                <a:solidFill>
                  <a:srgbClr val="FF0000"/>
                </a:solidFill>
                <a:cs typeface="Calibri"/>
              </a:rPr>
              <a:t>on its</a:t>
            </a:r>
            <a:r>
              <a:rPr lang="en-GB" sz="2000" u="heavy" spc="-75" dirty="0">
                <a:solidFill>
                  <a:srgbClr val="FF0000"/>
                </a:solidFill>
                <a:cs typeface="Calibri"/>
              </a:rPr>
              <a:t> </a:t>
            </a:r>
            <a:r>
              <a:rPr lang="en-GB" sz="2000" u="heavy" spc="-5" dirty="0">
                <a:solidFill>
                  <a:srgbClr val="FF0000"/>
                </a:solidFill>
                <a:cs typeface="Calibri"/>
              </a:rPr>
              <a:t>merits</a:t>
            </a:r>
            <a:r>
              <a:rPr lang="en-GB" sz="2000" spc="-5" dirty="0">
                <a:solidFill>
                  <a:srgbClr val="FF0000"/>
                </a:solidFill>
                <a:cs typeface="Calibri"/>
              </a:rPr>
              <a:t>.</a:t>
            </a:r>
            <a:endParaRPr lang="en-GB" sz="2000" dirty="0">
              <a:solidFill>
                <a:srgbClr val="FF0000"/>
              </a:solidFill>
              <a:cs typeface="Calibri"/>
            </a:endParaRPr>
          </a:p>
          <a:p>
            <a:pPr marL="728663" marR="244475" indent="-368300">
              <a:buFont typeface="Courier New" panose="02070309020205020404" pitchFamily="49" charset="0"/>
              <a:buChar char="o"/>
              <a:tabLst>
                <a:tab pos="729615" algn="l"/>
              </a:tabLst>
            </a:pPr>
            <a:r>
              <a:rPr lang="en-GB" sz="2000" spc="-15" dirty="0">
                <a:solidFill>
                  <a:srgbClr val="FF0000"/>
                </a:solidFill>
                <a:cs typeface="Calibri"/>
              </a:rPr>
              <a:t>Aggregate </a:t>
            </a:r>
            <a:r>
              <a:rPr lang="en-GB" sz="2000" spc="-10" dirty="0">
                <a:solidFill>
                  <a:srgbClr val="FF0000"/>
                </a:solidFill>
                <a:cs typeface="Calibri"/>
              </a:rPr>
              <a:t>marks </a:t>
            </a:r>
            <a:r>
              <a:rPr lang="en-GB" sz="2000" spc="-15" dirty="0">
                <a:solidFill>
                  <a:srgbClr val="FF0000"/>
                </a:solidFill>
                <a:cs typeface="Calibri"/>
              </a:rPr>
              <a:t>presented to </a:t>
            </a:r>
            <a:r>
              <a:rPr lang="en-GB" sz="2000" spc="-10" dirty="0">
                <a:solidFill>
                  <a:srgbClr val="FF0000"/>
                </a:solidFill>
                <a:cs typeface="Calibri"/>
              </a:rPr>
              <a:t>Boards should </a:t>
            </a:r>
            <a:r>
              <a:rPr lang="en-GB" sz="2000" spc="-25" dirty="0">
                <a:solidFill>
                  <a:srgbClr val="FF0000"/>
                </a:solidFill>
                <a:cs typeface="Calibri"/>
              </a:rPr>
              <a:t>have  </a:t>
            </a:r>
            <a:r>
              <a:rPr lang="en-GB" sz="2000" spc="-10" dirty="0">
                <a:solidFill>
                  <a:srgbClr val="FF0000"/>
                </a:solidFill>
                <a:cs typeface="Calibri"/>
              </a:rPr>
              <a:t>been calculated </a:t>
            </a:r>
            <a:r>
              <a:rPr lang="en-GB" sz="2000" u="heavy" spc="-10" dirty="0">
                <a:solidFill>
                  <a:srgbClr val="FF0000"/>
                </a:solidFill>
                <a:cs typeface="Calibri"/>
              </a:rPr>
              <a:t>strictly </a:t>
            </a:r>
            <a:r>
              <a:rPr lang="en-GB" sz="2000" u="heavy" spc="-5" dirty="0">
                <a:solidFill>
                  <a:srgbClr val="FF0000"/>
                </a:solidFill>
                <a:cs typeface="Calibri"/>
              </a:rPr>
              <a:t>in </a:t>
            </a:r>
            <a:r>
              <a:rPr lang="en-GB" sz="2000" u="heavy" spc="-10" dirty="0">
                <a:solidFill>
                  <a:srgbClr val="FF0000"/>
                </a:solidFill>
                <a:cs typeface="Calibri"/>
              </a:rPr>
              <a:t>accordance with  </a:t>
            </a:r>
            <a:r>
              <a:rPr lang="en-GB" sz="2000" u="heavy" spc="-15" dirty="0">
                <a:solidFill>
                  <a:srgbClr val="FF0000"/>
                </a:solidFill>
                <a:cs typeface="Calibri"/>
              </a:rPr>
              <a:t>approved</a:t>
            </a:r>
            <a:r>
              <a:rPr lang="en-GB" sz="2000" u="heavy" spc="-45" dirty="0">
                <a:solidFill>
                  <a:srgbClr val="FF0000"/>
                </a:solidFill>
                <a:cs typeface="Calibri"/>
              </a:rPr>
              <a:t> </a:t>
            </a:r>
            <a:r>
              <a:rPr lang="en-GB" sz="2000" u="heavy" spc="-10" dirty="0">
                <a:solidFill>
                  <a:srgbClr val="FF0000"/>
                </a:solidFill>
                <a:cs typeface="Calibri"/>
              </a:rPr>
              <a:t>weightings</a:t>
            </a:r>
            <a:r>
              <a:rPr lang="en-GB" sz="2000" spc="-10" dirty="0">
                <a:solidFill>
                  <a:srgbClr val="FF0000"/>
                </a:solidFill>
                <a:cs typeface="Calibri"/>
              </a:rPr>
              <a:t>.</a:t>
            </a:r>
            <a:endParaRPr lang="en-GB" sz="2000" dirty="0">
              <a:solidFill>
                <a:srgbClr val="FF0000"/>
              </a:solidFill>
              <a:cs typeface="Calibri"/>
            </a:endParaRPr>
          </a:p>
          <a:p>
            <a:pPr marL="728663" indent="-368300">
              <a:buFont typeface="Courier New" panose="02070309020205020404" pitchFamily="49" charset="0"/>
              <a:buChar char="o"/>
              <a:tabLst>
                <a:tab pos="729615" algn="l"/>
              </a:tabLst>
            </a:pPr>
            <a:r>
              <a:rPr lang="en-GB" sz="2000" spc="-10" dirty="0">
                <a:solidFill>
                  <a:srgbClr val="FF0000"/>
                </a:solidFill>
                <a:cs typeface="Calibri"/>
              </a:rPr>
              <a:t>Aw</a:t>
            </a:r>
            <a:r>
              <a:rPr lang="en-GB" sz="2000" spc="-20" dirty="0">
                <a:solidFill>
                  <a:srgbClr val="FF0000"/>
                </a:solidFill>
                <a:cs typeface="Calibri"/>
              </a:rPr>
              <a:t>ard </a:t>
            </a:r>
            <a:r>
              <a:rPr lang="en-GB" sz="2000" spc="-10" dirty="0">
                <a:solidFill>
                  <a:srgbClr val="FF0000"/>
                </a:solidFill>
                <a:cs typeface="Calibri"/>
              </a:rPr>
              <a:t>classifications will be agreed </a:t>
            </a:r>
            <a:r>
              <a:rPr lang="en-GB" sz="2000" u="heavy" spc="-5" dirty="0">
                <a:solidFill>
                  <a:srgbClr val="FF0000"/>
                </a:solidFill>
                <a:cs typeface="Calibri"/>
              </a:rPr>
              <a:t>solely on</a:t>
            </a:r>
            <a:r>
              <a:rPr lang="en-GB" sz="2000" u="heavy" spc="75" dirty="0">
                <a:solidFill>
                  <a:srgbClr val="FF0000"/>
                </a:solidFill>
                <a:cs typeface="Calibri"/>
              </a:rPr>
              <a:t> </a:t>
            </a:r>
            <a:r>
              <a:rPr lang="en-GB" sz="2000" u="heavy" spc="-5" dirty="0">
                <a:solidFill>
                  <a:srgbClr val="FF0000"/>
                </a:solidFill>
                <a:cs typeface="Calibri"/>
              </a:rPr>
              <a:t>the basis of the </a:t>
            </a:r>
            <a:r>
              <a:rPr lang="en-GB" sz="2000" u="heavy" spc="-10" dirty="0">
                <a:solidFill>
                  <a:srgbClr val="FF0000"/>
                </a:solidFill>
                <a:cs typeface="Calibri"/>
              </a:rPr>
              <a:t>profile </a:t>
            </a:r>
            <a:r>
              <a:rPr lang="en-GB" sz="2000" u="heavy" spc="-5" dirty="0">
                <a:solidFill>
                  <a:srgbClr val="FF0000"/>
                </a:solidFill>
                <a:cs typeface="Calibri"/>
              </a:rPr>
              <a:t>of</a:t>
            </a:r>
            <a:r>
              <a:rPr lang="en-GB" sz="2000" u="heavy" spc="5" dirty="0">
                <a:solidFill>
                  <a:srgbClr val="FF0000"/>
                </a:solidFill>
                <a:cs typeface="Calibri"/>
              </a:rPr>
              <a:t> </a:t>
            </a:r>
            <a:r>
              <a:rPr lang="en-GB" sz="2000" u="heavy" spc="-5" dirty="0">
                <a:solidFill>
                  <a:srgbClr val="FF0000"/>
                </a:solidFill>
                <a:cs typeface="Calibri"/>
              </a:rPr>
              <a:t>marks</a:t>
            </a:r>
            <a:r>
              <a:rPr lang="en-GB" sz="2000" spc="-5" dirty="0">
                <a:solidFill>
                  <a:srgbClr val="FF0000"/>
                </a:solidFill>
                <a:cs typeface="Calibri"/>
              </a:rPr>
              <a:t>.</a:t>
            </a:r>
            <a:endParaRPr lang="en-GB" sz="2000" dirty="0">
              <a:solidFill>
                <a:srgbClr val="FF0000"/>
              </a:solidFill>
              <a:cs typeface="Calibri"/>
            </a:endParaRPr>
          </a:p>
          <a:p>
            <a:pPr marL="728663" marR="72390" indent="-368300" algn="just">
              <a:buFont typeface="Courier New" panose="02070309020205020404" pitchFamily="49" charset="0"/>
              <a:buChar char="o"/>
              <a:tabLst>
                <a:tab pos="729615" algn="l"/>
              </a:tabLst>
            </a:pPr>
            <a:r>
              <a:rPr lang="en-GB" sz="2000" spc="-75" dirty="0">
                <a:solidFill>
                  <a:srgbClr val="FF0000"/>
                </a:solidFill>
                <a:cs typeface="Calibri"/>
              </a:rPr>
              <a:t>You </a:t>
            </a:r>
            <a:r>
              <a:rPr lang="en-GB" sz="2000" spc="-5" dirty="0">
                <a:solidFill>
                  <a:srgbClr val="FF0000"/>
                </a:solidFill>
                <a:cs typeface="Calibri"/>
              </a:rPr>
              <a:t>will </a:t>
            </a:r>
            <a:r>
              <a:rPr lang="en-GB" sz="2000" u="heavy" spc="-5" dirty="0">
                <a:solidFill>
                  <a:srgbClr val="FF0000"/>
                </a:solidFill>
                <a:cs typeface="Calibri"/>
              </a:rPr>
              <a:t>not </a:t>
            </a:r>
            <a:r>
              <a:rPr lang="en-GB" sz="2000" spc="-5" dirty="0">
                <a:solidFill>
                  <a:srgbClr val="FF0000"/>
                </a:solidFill>
                <a:cs typeface="Calibri"/>
              </a:rPr>
              <a:t>be </a:t>
            </a:r>
            <a:r>
              <a:rPr lang="en-GB" sz="2000" spc="-15" dirty="0">
                <a:solidFill>
                  <a:srgbClr val="FF0000"/>
                </a:solidFill>
                <a:cs typeface="Calibri"/>
              </a:rPr>
              <a:t>expected to </a:t>
            </a:r>
            <a:r>
              <a:rPr lang="en-GB" sz="2000" spc="-20" dirty="0">
                <a:solidFill>
                  <a:srgbClr val="FF0000"/>
                </a:solidFill>
                <a:cs typeface="Calibri"/>
              </a:rPr>
              <a:t>form </a:t>
            </a:r>
            <a:r>
              <a:rPr lang="en-GB" sz="2000" spc="-10" dirty="0">
                <a:solidFill>
                  <a:srgbClr val="FF0000"/>
                </a:solidFill>
                <a:cs typeface="Calibri"/>
              </a:rPr>
              <a:t>judgements </a:t>
            </a:r>
            <a:r>
              <a:rPr lang="en-GB" sz="2000" spc="-5" dirty="0">
                <a:solidFill>
                  <a:srgbClr val="FF0000"/>
                </a:solidFill>
                <a:cs typeface="Calibri"/>
              </a:rPr>
              <a:t>about  </a:t>
            </a:r>
            <a:r>
              <a:rPr lang="en-GB" sz="2000" spc="-10" dirty="0">
                <a:solidFill>
                  <a:srgbClr val="FF0000"/>
                </a:solidFill>
                <a:cs typeface="Calibri"/>
              </a:rPr>
              <a:t>how </a:t>
            </a:r>
            <a:r>
              <a:rPr lang="en-GB" sz="2000" spc="-5" dirty="0">
                <a:solidFill>
                  <a:srgbClr val="FF0000"/>
                </a:solidFill>
                <a:cs typeface="Calibri"/>
              </a:rPr>
              <a:t>much </a:t>
            </a:r>
            <a:r>
              <a:rPr lang="en-GB" sz="2000" spc="-20" dirty="0">
                <a:solidFill>
                  <a:srgbClr val="FF0000"/>
                </a:solidFill>
                <a:cs typeface="Calibri"/>
              </a:rPr>
              <a:t>better </a:t>
            </a:r>
            <a:r>
              <a:rPr lang="en-GB" sz="2000" spc="-15" dirty="0">
                <a:solidFill>
                  <a:srgbClr val="FF0000"/>
                </a:solidFill>
                <a:cs typeface="Calibri"/>
              </a:rPr>
              <a:t>students </a:t>
            </a:r>
            <a:r>
              <a:rPr lang="en-GB" sz="2000" spc="-10" dirty="0">
                <a:solidFill>
                  <a:srgbClr val="FF0000"/>
                </a:solidFill>
                <a:cs typeface="Calibri"/>
              </a:rPr>
              <a:t>might </a:t>
            </a:r>
            <a:r>
              <a:rPr lang="en-GB" sz="2000" spc="-25" dirty="0">
                <a:solidFill>
                  <a:srgbClr val="FF0000"/>
                </a:solidFill>
                <a:cs typeface="Calibri"/>
              </a:rPr>
              <a:t>have </a:t>
            </a:r>
            <a:r>
              <a:rPr lang="en-GB" sz="2000" spc="-15" dirty="0">
                <a:solidFill>
                  <a:srgbClr val="FF0000"/>
                </a:solidFill>
                <a:cs typeface="Calibri"/>
              </a:rPr>
              <a:t>performed </a:t>
            </a:r>
            <a:r>
              <a:rPr lang="en-GB" sz="2000" spc="-5" dirty="0">
                <a:solidFill>
                  <a:srgbClr val="FF0000"/>
                </a:solidFill>
                <a:cs typeface="Calibri"/>
              </a:rPr>
              <a:t>if </a:t>
            </a:r>
            <a:r>
              <a:rPr lang="en-GB" sz="2000" spc="-15" dirty="0">
                <a:solidFill>
                  <a:srgbClr val="FF0000"/>
                </a:solidFill>
                <a:cs typeface="Calibri"/>
              </a:rPr>
              <a:t>circumstances </a:t>
            </a:r>
            <a:r>
              <a:rPr lang="en-GB" sz="2000" spc="-10" dirty="0">
                <a:solidFill>
                  <a:srgbClr val="FF0000"/>
                </a:solidFill>
                <a:cs typeface="Calibri"/>
              </a:rPr>
              <a:t>had been</a:t>
            </a:r>
            <a:r>
              <a:rPr lang="en-GB" sz="2000" spc="110" dirty="0">
                <a:solidFill>
                  <a:srgbClr val="FF0000"/>
                </a:solidFill>
                <a:cs typeface="Calibri"/>
              </a:rPr>
              <a:t> </a:t>
            </a:r>
            <a:r>
              <a:rPr lang="en-GB" sz="2000" spc="-25" dirty="0">
                <a:solidFill>
                  <a:srgbClr val="FF0000"/>
                </a:solidFill>
                <a:cs typeface="Calibri"/>
              </a:rPr>
              <a:t>different.</a:t>
            </a:r>
            <a:endParaRPr lang="en-GB" sz="2000" dirty="0">
              <a:solidFill>
                <a:srgbClr val="FF0000"/>
              </a:solidFill>
              <a:cs typeface="Calibri"/>
            </a:endParaRPr>
          </a:p>
          <a:p>
            <a:pPr marL="715963" marR="631190" indent="-352425">
              <a:buFont typeface="Courier New" panose="02070309020205020404" pitchFamily="49" charset="0"/>
              <a:buChar char="o"/>
            </a:pPr>
            <a:endParaRPr lang="en-GB" sz="2000" dirty="0">
              <a:cs typeface="Calibri"/>
            </a:endParaRPr>
          </a:p>
          <a:p>
            <a:pPr marL="926465"/>
            <a:endParaRPr lang="en-GB" sz="2000" dirty="0">
              <a:cs typeface="Calibri"/>
            </a:endParaRPr>
          </a:p>
        </p:txBody>
      </p:sp>
    </p:spTree>
    <p:extLst>
      <p:ext uri="{BB962C8B-B14F-4D97-AF65-F5344CB8AC3E}">
        <p14:creationId xmlns:p14="http://schemas.microsoft.com/office/powerpoint/2010/main" val="4251950969"/>
      </p:ext>
    </p:extLst>
  </p:cSld>
  <p:clrMapOvr>
    <a:masterClrMapping/>
  </p:clrMapOvr>
  <mc:AlternateContent xmlns:mc="http://schemas.openxmlformats.org/markup-compatibility/2006" xmlns:p14="http://schemas.microsoft.com/office/powerpoint/2010/main">
    <mc:Choice Requires="p14">
      <p:transition spd="slow" p14:dur="2000" advTm="89302"/>
    </mc:Choice>
    <mc:Fallback xmlns="">
      <p:transition spd="slow" advTm="8930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490375"/>
            <a:ext cx="8610600" cy="984885"/>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5. Mitigating Circumstances: </a:t>
            </a:r>
            <a:r>
              <a:rPr lang="en-GB" sz="3200" b="1" i="1" dirty="0">
                <a:latin typeface="Calibri"/>
                <a:cs typeface="Calibri"/>
              </a:rPr>
              <a:t>students who think they are not fit to be assessed</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21</a:t>
            </a:fld>
            <a:endParaRPr lang="en-GB" sz="1800" b="1" dirty="0"/>
          </a:p>
        </p:txBody>
      </p:sp>
      <p:sp>
        <p:nvSpPr>
          <p:cNvPr id="5" name="Rectangle 4"/>
          <p:cNvSpPr/>
          <p:nvPr/>
        </p:nvSpPr>
        <p:spPr>
          <a:xfrm>
            <a:off x="152400" y="1870968"/>
            <a:ext cx="8991600" cy="4401205"/>
          </a:xfrm>
          <a:prstGeom prst="rect">
            <a:avLst/>
          </a:prstGeom>
        </p:spPr>
        <p:txBody>
          <a:bodyPr wrap="square">
            <a:spAutoFit/>
          </a:bodyPr>
          <a:lstStyle/>
          <a:p>
            <a:pPr marL="355600" indent="-342900">
              <a:buFont typeface="Wingdings" panose="05000000000000000000" pitchFamily="2" charset="2"/>
              <a:buChar char="q"/>
            </a:pPr>
            <a:r>
              <a:rPr lang="en-GB" sz="2400" spc="-15" dirty="0">
                <a:cs typeface="Calibri"/>
              </a:rPr>
              <a:t>Outline</a:t>
            </a:r>
            <a:endParaRPr lang="en-GB" sz="2400" dirty="0">
              <a:cs typeface="Calibri"/>
            </a:endParaRPr>
          </a:p>
          <a:p>
            <a:pPr marL="720725" indent="-360363">
              <a:buFont typeface="Courier New" panose="02070309020205020404" pitchFamily="49" charset="0"/>
              <a:buChar char="o"/>
              <a:tabLst>
                <a:tab pos="377825" algn="l"/>
              </a:tabLst>
            </a:pPr>
            <a:r>
              <a:rPr lang="en-GB" sz="2000" spc="-10" dirty="0">
                <a:solidFill>
                  <a:srgbClr val="FF0000"/>
                </a:solidFill>
                <a:cs typeface="Calibri"/>
              </a:rPr>
              <a:t>They should </a:t>
            </a:r>
            <a:r>
              <a:rPr lang="en-GB" sz="2000" spc="-5" dirty="0">
                <a:solidFill>
                  <a:srgbClr val="FF0000"/>
                </a:solidFill>
                <a:cs typeface="Calibri"/>
              </a:rPr>
              <a:t>apply </a:t>
            </a:r>
            <a:r>
              <a:rPr lang="en-GB" sz="2000" spc="-25" dirty="0">
                <a:solidFill>
                  <a:srgbClr val="FF0000"/>
                </a:solidFill>
                <a:cs typeface="Calibri"/>
              </a:rPr>
              <a:t>for </a:t>
            </a:r>
            <a:r>
              <a:rPr lang="en-GB" sz="2000" spc="-5" dirty="0">
                <a:solidFill>
                  <a:srgbClr val="FF0000"/>
                </a:solidFill>
                <a:cs typeface="Calibri"/>
              </a:rPr>
              <a:t>a</a:t>
            </a:r>
            <a:r>
              <a:rPr lang="en-GB" sz="2000" spc="50" dirty="0">
                <a:solidFill>
                  <a:srgbClr val="FF0000"/>
                </a:solidFill>
                <a:cs typeface="Calibri"/>
              </a:rPr>
              <a:t> </a:t>
            </a:r>
            <a:r>
              <a:rPr lang="en-GB" sz="2000" b="1" u="heavy" spc="-5" dirty="0">
                <a:solidFill>
                  <a:srgbClr val="FF0000"/>
                </a:solidFill>
                <a:cs typeface="Calibri"/>
              </a:rPr>
              <a:t>concession</a:t>
            </a:r>
            <a:r>
              <a:rPr lang="en-GB" sz="2000" spc="-5" dirty="0">
                <a:solidFill>
                  <a:srgbClr val="FF0000"/>
                </a:solidFill>
                <a:cs typeface="Calibri"/>
              </a:rPr>
              <a:t>:</a:t>
            </a:r>
            <a:endParaRPr lang="en-GB" sz="2000" dirty="0">
              <a:solidFill>
                <a:srgbClr val="FF0000"/>
              </a:solidFill>
              <a:cs typeface="Calibri"/>
            </a:endParaRPr>
          </a:p>
          <a:p>
            <a:pPr marL="1081088" lvl="1" indent="-360363">
              <a:buFont typeface="Wingdings" panose="05000000000000000000" pitchFamily="2" charset="2"/>
              <a:buChar char="§"/>
              <a:tabLst>
                <a:tab pos="1081088" algn="l"/>
              </a:tabLst>
            </a:pPr>
            <a:r>
              <a:rPr lang="en-GB" spc="-5" dirty="0">
                <a:solidFill>
                  <a:srgbClr val="0070C0"/>
                </a:solidFill>
                <a:cs typeface="Calibri"/>
              </a:rPr>
              <a:t>extension [mark available at the Board];</a:t>
            </a:r>
            <a:endParaRPr lang="en-GB" dirty="0">
              <a:solidFill>
                <a:srgbClr val="0070C0"/>
              </a:solidFill>
              <a:cs typeface="Calibri"/>
            </a:endParaRPr>
          </a:p>
          <a:p>
            <a:pPr marL="1081088" lvl="1" indent="-360363">
              <a:buFont typeface="Wingdings" panose="05000000000000000000" pitchFamily="2" charset="2"/>
              <a:buChar char="§"/>
              <a:tabLst>
                <a:tab pos="1081088" algn="l"/>
              </a:tabLst>
            </a:pPr>
            <a:r>
              <a:rPr lang="en-GB" spc="-15" dirty="0">
                <a:solidFill>
                  <a:srgbClr val="0070C0"/>
                </a:solidFill>
                <a:cs typeface="Calibri"/>
              </a:rPr>
              <a:t>deferral of assessment [no mark until the next Board – M grade shown];</a:t>
            </a:r>
          </a:p>
          <a:p>
            <a:pPr marL="1081088" lvl="1" indent="-360363">
              <a:buFont typeface="Wingdings" panose="05000000000000000000" pitchFamily="2" charset="2"/>
              <a:buChar char="§"/>
              <a:tabLst>
                <a:tab pos="1081088" algn="l"/>
              </a:tabLst>
            </a:pPr>
            <a:r>
              <a:rPr lang="en-GB" spc="-5" dirty="0">
                <a:solidFill>
                  <a:srgbClr val="0070C0"/>
                </a:solidFill>
                <a:cs typeface="Calibri"/>
              </a:rPr>
              <a:t>interruption of</a:t>
            </a:r>
            <a:r>
              <a:rPr lang="en-GB" spc="-80" dirty="0">
                <a:solidFill>
                  <a:srgbClr val="0070C0"/>
                </a:solidFill>
                <a:cs typeface="Calibri"/>
              </a:rPr>
              <a:t> </a:t>
            </a:r>
            <a:r>
              <a:rPr lang="en-GB" spc="-10" dirty="0">
                <a:solidFill>
                  <a:srgbClr val="0070C0"/>
                </a:solidFill>
                <a:cs typeface="Calibri"/>
              </a:rPr>
              <a:t>study;</a:t>
            </a:r>
            <a:endParaRPr lang="en-GB" dirty="0">
              <a:solidFill>
                <a:srgbClr val="0070C0"/>
              </a:solidFill>
              <a:cs typeface="Calibri"/>
            </a:endParaRPr>
          </a:p>
          <a:p>
            <a:pPr marL="1081088" lvl="1" indent="-360363">
              <a:buFont typeface="Wingdings" panose="05000000000000000000" pitchFamily="2" charset="2"/>
              <a:buChar char="§"/>
              <a:tabLst>
                <a:tab pos="1081088" algn="l"/>
              </a:tabLst>
            </a:pPr>
            <a:r>
              <a:rPr lang="en-GB" spc="-5" dirty="0">
                <a:solidFill>
                  <a:srgbClr val="0070C0"/>
                </a:solidFill>
                <a:cs typeface="Calibri"/>
              </a:rPr>
              <a:t>special assessment </a:t>
            </a:r>
            <a:r>
              <a:rPr lang="en-GB" spc="-10" dirty="0">
                <a:solidFill>
                  <a:srgbClr val="0070C0"/>
                </a:solidFill>
                <a:cs typeface="Calibri"/>
              </a:rPr>
              <a:t>arrangements </a:t>
            </a:r>
            <a:r>
              <a:rPr lang="en-GB" dirty="0">
                <a:solidFill>
                  <a:srgbClr val="0070C0"/>
                </a:solidFill>
                <a:cs typeface="Calibri"/>
              </a:rPr>
              <a:t>/ </a:t>
            </a:r>
            <a:r>
              <a:rPr lang="en-GB" spc="-10" dirty="0">
                <a:solidFill>
                  <a:srgbClr val="0070C0"/>
                </a:solidFill>
                <a:cs typeface="Calibri"/>
              </a:rPr>
              <a:t>alternative</a:t>
            </a:r>
            <a:r>
              <a:rPr lang="en-GB" spc="20" dirty="0">
                <a:solidFill>
                  <a:srgbClr val="0070C0"/>
                </a:solidFill>
                <a:cs typeface="Calibri"/>
              </a:rPr>
              <a:t> </a:t>
            </a:r>
            <a:r>
              <a:rPr lang="en-GB" spc="-5" dirty="0">
                <a:solidFill>
                  <a:srgbClr val="0070C0"/>
                </a:solidFill>
                <a:cs typeface="Calibri"/>
              </a:rPr>
              <a:t>assessments.</a:t>
            </a:r>
            <a:endParaRPr lang="en-GB" dirty="0">
              <a:solidFill>
                <a:srgbClr val="0070C0"/>
              </a:solidFill>
              <a:cs typeface="Calibri"/>
            </a:endParaRPr>
          </a:p>
          <a:p>
            <a:pPr marL="720725" marR="5080" indent="-360363">
              <a:buFont typeface="Courier New" panose="02070309020205020404" pitchFamily="49" charset="0"/>
              <a:buChar char="o"/>
              <a:tabLst>
                <a:tab pos="377825" algn="l"/>
                <a:tab pos="720725" algn="l"/>
              </a:tabLst>
            </a:pPr>
            <a:r>
              <a:rPr lang="en-GB" sz="2000" spc="-10" dirty="0">
                <a:solidFill>
                  <a:srgbClr val="FF0000"/>
                </a:solidFill>
                <a:cs typeface="Calibri"/>
              </a:rPr>
              <a:t>Once </a:t>
            </a:r>
            <a:r>
              <a:rPr lang="en-GB" sz="2000" spc="-5" dirty="0">
                <a:solidFill>
                  <a:srgbClr val="FF0000"/>
                </a:solidFill>
                <a:cs typeface="Calibri"/>
              </a:rPr>
              <a:t>a </a:t>
            </a:r>
            <a:r>
              <a:rPr lang="en-GB" sz="2000" spc="-10" dirty="0">
                <a:solidFill>
                  <a:srgbClr val="FF0000"/>
                </a:solidFill>
                <a:cs typeface="Calibri"/>
              </a:rPr>
              <a:t>concession has been </a:t>
            </a:r>
            <a:r>
              <a:rPr lang="en-GB" sz="2000" spc="-20" dirty="0">
                <a:solidFill>
                  <a:srgbClr val="FF0000"/>
                </a:solidFill>
                <a:cs typeface="Calibri"/>
              </a:rPr>
              <a:t>granted, </a:t>
            </a:r>
            <a:r>
              <a:rPr lang="en-GB" sz="2000" spc="-5" dirty="0">
                <a:solidFill>
                  <a:srgbClr val="FF0000"/>
                </a:solidFill>
                <a:cs typeface="Calibri"/>
              </a:rPr>
              <a:t>the  </a:t>
            </a:r>
            <a:r>
              <a:rPr lang="en-GB" sz="2000" spc="-10" dirty="0">
                <a:solidFill>
                  <a:srgbClr val="FF0000"/>
                </a:solidFill>
                <a:cs typeface="Calibri"/>
              </a:rPr>
              <a:t>work is </a:t>
            </a:r>
            <a:r>
              <a:rPr lang="en-GB" sz="2000" spc="-5" dirty="0">
                <a:solidFill>
                  <a:srgbClr val="FF0000"/>
                </a:solidFill>
                <a:cs typeface="Calibri"/>
              </a:rPr>
              <a:t>assessed as</a:t>
            </a:r>
            <a:r>
              <a:rPr lang="en-GB" sz="2000" spc="20" dirty="0">
                <a:solidFill>
                  <a:srgbClr val="FF0000"/>
                </a:solidFill>
                <a:cs typeface="Calibri"/>
              </a:rPr>
              <a:t> </a:t>
            </a:r>
            <a:r>
              <a:rPr lang="en-GB" sz="2000" spc="-5" dirty="0">
                <a:solidFill>
                  <a:srgbClr val="FF0000"/>
                </a:solidFill>
                <a:cs typeface="Calibri"/>
              </a:rPr>
              <a:t>normal.</a:t>
            </a:r>
          </a:p>
          <a:p>
            <a:pPr marL="720725" marR="5080" indent="-360363">
              <a:buFont typeface="Courier New" panose="02070309020205020404" pitchFamily="49" charset="0"/>
              <a:buChar char="o"/>
              <a:tabLst>
                <a:tab pos="377825" algn="l"/>
                <a:tab pos="720725" algn="l"/>
              </a:tabLst>
            </a:pPr>
            <a:r>
              <a:rPr lang="en-GB" sz="2000" spc="-5" dirty="0">
                <a:solidFill>
                  <a:srgbClr val="FF0000"/>
                </a:solidFill>
                <a:cs typeface="Calibri"/>
              </a:rPr>
              <a:t>Detailed policies on the University’s website cover valid grounds, type of evidence required, procedures, and responsibility for granting requests.</a:t>
            </a:r>
          </a:p>
          <a:p>
            <a:pPr marL="720725" marR="5080" indent="-360363">
              <a:buFont typeface="Courier New" panose="02070309020205020404" pitchFamily="49" charset="0"/>
              <a:buChar char="o"/>
              <a:tabLst>
                <a:tab pos="377825" algn="l"/>
                <a:tab pos="720725" algn="l"/>
              </a:tabLst>
            </a:pPr>
            <a:r>
              <a:rPr lang="en-GB" sz="2000" spc="-5" dirty="0">
                <a:solidFill>
                  <a:srgbClr val="FF0000"/>
                </a:solidFill>
                <a:cs typeface="Calibri"/>
              </a:rPr>
              <a:t>Cases should have been dealt with before the Board.</a:t>
            </a:r>
          </a:p>
          <a:p>
            <a:pPr marL="355600" indent="-342900">
              <a:buFont typeface="Wingdings" panose="05000000000000000000" pitchFamily="2" charset="2"/>
              <a:buChar char="q"/>
            </a:pPr>
            <a:r>
              <a:rPr lang="en-GB" sz="2400" spc="-5" dirty="0">
                <a:cs typeface="Calibri"/>
              </a:rPr>
              <a:t>Implications </a:t>
            </a:r>
            <a:r>
              <a:rPr lang="en-GB" sz="2400" spc="-20" dirty="0">
                <a:cs typeface="Calibri"/>
              </a:rPr>
              <a:t>for</a:t>
            </a:r>
            <a:r>
              <a:rPr lang="en-GB" sz="2400" spc="-85" dirty="0">
                <a:cs typeface="Calibri"/>
              </a:rPr>
              <a:t> </a:t>
            </a:r>
            <a:r>
              <a:rPr lang="en-GB" sz="2400" spc="-5" dirty="0">
                <a:cs typeface="Calibri"/>
              </a:rPr>
              <a:t>Externals</a:t>
            </a:r>
            <a:endParaRPr lang="en-GB" sz="2400" dirty="0">
              <a:cs typeface="Calibri"/>
            </a:endParaRPr>
          </a:p>
          <a:p>
            <a:pPr marL="728663" marR="125730" indent="-368300">
              <a:buFont typeface="Courier New" panose="02070309020205020404" pitchFamily="49" charset="0"/>
              <a:buChar char="o"/>
              <a:tabLst>
                <a:tab pos="729615" algn="l"/>
              </a:tabLst>
            </a:pPr>
            <a:r>
              <a:rPr lang="en-GB" sz="2000" spc="-40" dirty="0">
                <a:solidFill>
                  <a:srgbClr val="FF0000"/>
                </a:solidFill>
                <a:cs typeface="Calibri"/>
              </a:rPr>
              <a:t>You are not directly involved, but make sure that the Board seeks an assurance that any M grade has been arrived at via due process.</a:t>
            </a:r>
          </a:p>
          <a:p>
            <a:pPr marL="926465"/>
            <a:endParaRPr lang="en-GB" sz="2000" dirty="0">
              <a:cs typeface="Calibri"/>
            </a:endParaRPr>
          </a:p>
        </p:txBody>
      </p:sp>
    </p:spTree>
    <p:extLst>
      <p:ext uri="{BB962C8B-B14F-4D97-AF65-F5344CB8AC3E}">
        <p14:creationId xmlns:p14="http://schemas.microsoft.com/office/powerpoint/2010/main" val="280785307"/>
      </p:ext>
    </p:extLst>
  </p:cSld>
  <p:clrMapOvr>
    <a:masterClrMapping/>
  </p:clrMapOvr>
  <mc:AlternateContent xmlns:mc="http://schemas.openxmlformats.org/markup-compatibility/2006" xmlns:p14="http://schemas.microsoft.com/office/powerpoint/2010/main">
    <mc:Choice Requires="p14">
      <p:transition spd="slow" p14:dur="2000" advTm="142627"/>
    </mc:Choice>
    <mc:Fallback xmlns="">
      <p:transition spd="slow" advTm="14262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6. Academic Misconduct</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22</a:t>
            </a:fld>
            <a:endParaRPr lang="en-GB" sz="1800" b="1" dirty="0"/>
          </a:p>
        </p:txBody>
      </p:sp>
      <p:sp>
        <p:nvSpPr>
          <p:cNvPr id="5" name="Rectangle 4"/>
          <p:cNvSpPr/>
          <p:nvPr/>
        </p:nvSpPr>
        <p:spPr>
          <a:xfrm>
            <a:off x="152400" y="1870968"/>
            <a:ext cx="8991600" cy="3883114"/>
          </a:xfrm>
          <a:prstGeom prst="rect">
            <a:avLst/>
          </a:prstGeom>
        </p:spPr>
        <p:txBody>
          <a:bodyPr wrap="square">
            <a:spAutoFit/>
          </a:bodyPr>
          <a:lstStyle/>
          <a:p>
            <a:pPr marL="355600" indent="-342900">
              <a:buFont typeface="Wingdings" panose="05000000000000000000" pitchFamily="2" charset="2"/>
              <a:buChar char="q"/>
            </a:pPr>
            <a:r>
              <a:rPr lang="en-GB" sz="2400" spc="-15" dirty="0">
                <a:cs typeface="Calibri"/>
              </a:rPr>
              <a:t>Outline</a:t>
            </a:r>
            <a:endParaRPr lang="en-GB" sz="2400" dirty="0">
              <a:cs typeface="Calibri"/>
            </a:endParaRPr>
          </a:p>
          <a:p>
            <a:pPr marL="720725" marR="5080" indent="-360363">
              <a:buFont typeface="Courier New" panose="02070309020205020404" pitchFamily="49" charset="0"/>
              <a:buChar char="o"/>
              <a:tabLst>
                <a:tab pos="377825" algn="l"/>
                <a:tab pos="720725" algn="l"/>
              </a:tabLst>
            </a:pPr>
            <a:r>
              <a:rPr lang="en-GB" sz="2000" spc="-5" dirty="0">
                <a:solidFill>
                  <a:srgbClr val="FF0000"/>
                </a:solidFill>
                <a:cs typeface="Calibri"/>
              </a:rPr>
              <a:t>Detailed policies on the University’s website cover penalties and procedures.</a:t>
            </a:r>
          </a:p>
          <a:p>
            <a:pPr marL="720725" marR="5080" indent="-360363">
              <a:buFont typeface="Courier New" panose="02070309020205020404" pitchFamily="49" charset="0"/>
              <a:buChar char="o"/>
              <a:tabLst>
                <a:tab pos="377825" algn="l"/>
                <a:tab pos="720725" algn="l"/>
              </a:tabLst>
            </a:pPr>
            <a:r>
              <a:rPr lang="en-GB" sz="2000" spc="-5" dirty="0">
                <a:solidFill>
                  <a:srgbClr val="FF0000"/>
                </a:solidFill>
                <a:cs typeface="Calibri"/>
                <a:hlinkClick r:id="rId2"/>
              </a:rPr>
              <a:t>Academic Misconduct Policy</a:t>
            </a:r>
            <a:endParaRPr lang="en-GB" sz="2000" spc="-5" dirty="0">
              <a:solidFill>
                <a:srgbClr val="FF0000"/>
              </a:solidFill>
              <a:cs typeface="Calibri"/>
            </a:endParaRPr>
          </a:p>
          <a:p>
            <a:pPr marL="720725" marR="5080" indent="-360363">
              <a:buFont typeface="Courier New" panose="02070309020205020404" pitchFamily="49" charset="0"/>
              <a:buChar char="o"/>
              <a:tabLst>
                <a:tab pos="377825" algn="l"/>
                <a:tab pos="720725" algn="l"/>
              </a:tabLst>
            </a:pPr>
            <a:r>
              <a:rPr lang="en-GB" sz="2000" spc="-5" dirty="0">
                <a:solidFill>
                  <a:srgbClr val="FF0000"/>
                </a:solidFill>
                <a:cs typeface="Calibri"/>
              </a:rPr>
              <a:t>Cases should have been dealt with before the Board.</a:t>
            </a:r>
          </a:p>
          <a:p>
            <a:pPr marL="720725" marR="5080" indent="-360363">
              <a:buFont typeface="Courier New" panose="02070309020205020404" pitchFamily="49" charset="0"/>
              <a:buChar char="o"/>
              <a:tabLst>
                <a:tab pos="377825" algn="l"/>
                <a:tab pos="720725" algn="l"/>
              </a:tabLst>
            </a:pPr>
            <a:r>
              <a:rPr lang="en-GB" sz="2000" spc="-5" dirty="0">
                <a:solidFill>
                  <a:srgbClr val="FF0000"/>
                </a:solidFill>
                <a:cs typeface="Calibri"/>
              </a:rPr>
              <a:t>Cases identified on </a:t>
            </a:r>
            <a:r>
              <a:rPr lang="en-GB" sz="2000" spc="-10" dirty="0">
                <a:solidFill>
                  <a:srgbClr val="FF0000"/>
                </a:solidFill>
                <a:cs typeface="Calibri"/>
              </a:rPr>
              <a:t>Board </a:t>
            </a:r>
            <a:r>
              <a:rPr lang="en-GB" sz="2000" spc="-5" dirty="0">
                <a:solidFill>
                  <a:srgbClr val="FF0000"/>
                </a:solidFill>
                <a:cs typeface="Calibri"/>
              </a:rPr>
              <a:t>transcripts </a:t>
            </a:r>
            <a:r>
              <a:rPr lang="en-GB" sz="2000" spc="-10" dirty="0">
                <a:solidFill>
                  <a:srgbClr val="FF0000"/>
                </a:solidFill>
                <a:cs typeface="Calibri"/>
              </a:rPr>
              <a:t>by </a:t>
            </a:r>
            <a:r>
              <a:rPr lang="en-GB" sz="2000" spc="-45" dirty="0">
                <a:solidFill>
                  <a:srgbClr val="FF0000"/>
                </a:solidFill>
                <a:cs typeface="Calibri"/>
              </a:rPr>
              <a:t>“PL” </a:t>
            </a:r>
            <a:r>
              <a:rPr lang="en-GB" sz="2000" spc="-10" dirty="0">
                <a:solidFill>
                  <a:srgbClr val="FF0000"/>
                </a:solidFill>
                <a:cs typeface="Calibri"/>
              </a:rPr>
              <a:t>grades.</a:t>
            </a:r>
          </a:p>
          <a:p>
            <a:pPr marL="720725" marR="5080" indent="-360363">
              <a:buFont typeface="Courier New" panose="02070309020205020404" pitchFamily="49" charset="0"/>
              <a:buChar char="o"/>
              <a:tabLst>
                <a:tab pos="377825" algn="l"/>
                <a:tab pos="720725" algn="l"/>
              </a:tabLst>
            </a:pPr>
            <a:r>
              <a:rPr lang="en-GB" sz="2000" spc="-10" dirty="0">
                <a:solidFill>
                  <a:srgbClr val="FF0000"/>
                </a:solidFill>
                <a:cs typeface="Calibri"/>
              </a:rPr>
              <a:t>Boards </a:t>
            </a:r>
            <a:r>
              <a:rPr lang="en-GB" sz="2000" spc="-5" dirty="0">
                <a:solidFill>
                  <a:srgbClr val="FF0000"/>
                </a:solidFill>
                <a:cs typeface="Calibri"/>
              </a:rPr>
              <a:t>accept </a:t>
            </a:r>
            <a:r>
              <a:rPr lang="en-GB" sz="2000" spc="-10" dirty="0">
                <a:solidFill>
                  <a:srgbClr val="FF0000"/>
                </a:solidFill>
                <a:cs typeface="Calibri"/>
              </a:rPr>
              <a:t>recommendations </a:t>
            </a:r>
            <a:r>
              <a:rPr lang="en-GB" sz="2000" dirty="0">
                <a:solidFill>
                  <a:srgbClr val="FF0000"/>
                </a:solidFill>
                <a:cs typeface="Calibri"/>
              </a:rPr>
              <a:t>as long as </a:t>
            </a:r>
            <a:r>
              <a:rPr lang="en-GB" sz="2000" spc="-5" dirty="0">
                <a:solidFill>
                  <a:srgbClr val="FF0000"/>
                </a:solidFill>
                <a:cs typeface="Calibri"/>
              </a:rPr>
              <a:t>due p</a:t>
            </a:r>
            <a:r>
              <a:rPr lang="en-GB" sz="2000" spc="-10" dirty="0">
                <a:solidFill>
                  <a:srgbClr val="FF0000"/>
                </a:solidFill>
                <a:cs typeface="Calibri"/>
              </a:rPr>
              <a:t>rocess </a:t>
            </a:r>
            <a:r>
              <a:rPr lang="en-GB" sz="2000" spc="-5" dirty="0">
                <a:solidFill>
                  <a:srgbClr val="FF0000"/>
                </a:solidFill>
                <a:cs typeface="Calibri"/>
              </a:rPr>
              <a:t>has been</a:t>
            </a:r>
            <a:r>
              <a:rPr lang="en-GB" sz="2000" spc="-25" dirty="0">
                <a:solidFill>
                  <a:srgbClr val="FF0000"/>
                </a:solidFill>
                <a:cs typeface="Calibri"/>
              </a:rPr>
              <a:t> </a:t>
            </a:r>
            <a:r>
              <a:rPr lang="en-GB" sz="2000" spc="-15" dirty="0">
                <a:solidFill>
                  <a:srgbClr val="FF0000"/>
                </a:solidFill>
                <a:cs typeface="Calibri"/>
              </a:rPr>
              <a:t>followed.</a:t>
            </a:r>
            <a:endParaRPr lang="en-GB" sz="2000" dirty="0">
              <a:solidFill>
                <a:srgbClr val="FF0000"/>
              </a:solidFill>
              <a:cs typeface="Calibri"/>
            </a:endParaRPr>
          </a:p>
          <a:p>
            <a:pPr marL="355600" indent="-342900">
              <a:buFont typeface="Wingdings" panose="05000000000000000000" pitchFamily="2" charset="2"/>
              <a:buChar char="q"/>
            </a:pPr>
            <a:r>
              <a:rPr lang="en-GB" sz="2400" spc="-5" dirty="0">
                <a:cs typeface="Calibri"/>
              </a:rPr>
              <a:t>Implications </a:t>
            </a:r>
            <a:r>
              <a:rPr lang="en-GB" sz="2400" spc="-20" dirty="0">
                <a:cs typeface="Calibri"/>
              </a:rPr>
              <a:t>for</a:t>
            </a:r>
            <a:r>
              <a:rPr lang="en-GB" sz="2400" spc="-85" dirty="0">
                <a:cs typeface="Calibri"/>
              </a:rPr>
              <a:t> </a:t>
            </a:r>
            <a:r>
              <a:rPr lang="en-GB" sz="2400" spc="-5" dirty="0">
                <a:cs typeface="Calibri"/>
              </a:rPr>
              <a:t>Externals</a:t>
            </a:r>
            <a:endParaRPr lang="en-GB" sz="2400" dirty="0">
              <a:cs typeface="Calibri"/>
            </a:endParaRPr>
          </a:p>
          <a:p>
            <a:pPr marL="728663" marR="125730" indent="-368300">
              <a:buFont typeface="Courier New" panose="02070309020205020404" pitchFamily="49" charset="0"/>
              <a:buChar char="o"/>
              <a:tabLst>
                <a:tab pos="729615" algn="l"/>
              </a:tabLst>
            </a:pPr>
            <a:r>
              <a:rPr lang="en-GB" sz="2000" spc="-40" dirty="0">
                <a:solidFill>
                  <a:srgbClr val="FF0000"/>
                </a:solidFill>
                <a:cs typeface="Calibri"/>
              </a:rPr>
              <a:t>Make sure that the Board seeks an assurance that any PL grade has been arrived at via due process.</a:t>
            </a:r>
          </a:p>
          <a:p>
            <a:pPr marL="720725" indent="-360363">
              <a:lnSpc>
                <a:spcPts val="2305"/>
              </a:lnSpc>
              <a:buFont typeface="Courier New" panose="02070309020205020404" pitchFamily="49" charset="0"/>
              <a:buChar char="o"/>
              <a:tabLst>
                <a:tab pos="442913" algn="l"/>
                <a:tab pos="3714750" algn="l"/>
              </a:tabLst>
            </a:pPr>
            <a:r>
              <a:rPr lang="en-GB" sz="2000" dirty="0">
                <a:solidFill>
                  <a:srgbClr val="FF0000"/>
                </a:solidFill>
                <a:cs typeface="Calibri"/>
              </a:rPr>
              <a:t>If </a:t>
            </a:r>
            <a:r>
              <a:rPr lang="en-GB" sz="2000" b="1" u="sng" spc="-10" dirty="0">
                <a:solidFill>
                  <a:srgbClr val="FF0000"/>
                </a:solidFill>
                <a:cs typeface="Calibri"/>
              </a:rPr>
              <a:t>you</a:t>
            </a:r>
            <a:r>
              <a:rPr lang="en-GB" sz="2000" spc="-5" dirty="0">
                <a:solidFill>
                  <a:srgbClr val="FF0000"/>
                </a:solidFill>
                <a:cs typeface="Calibri"/>
              </a:rPr>
              <a:t> suspect</a:t>
            </a:r>
            <a:r>
              <a:rPr lang="en-GB" sz="2000" spc="-10" dirty="0">
                <a:solidFill>
                  <a:srgbClr val="FF0000"/>
                </a:solidFill>
                <a:cs typeface="Calibri"/>
              </a:rPr>
              <a:t> </a:t>
            </a:r>
            <a:r>
              <a:rPr lang="en-GB" sz="2000" spc="-5" dirty="0">
                <a:solidFill>
                  <a:srgbClr val="FF0000"/>
                </a:solidFill>
                <a:cs typeface="Calibri"/>
              </a:rPr>
              <a:t>misconduct, </a:t>
            </a:r>
            <a:r>
              <a:rPr lang="en-GB" sz="2000" u="heavy" spc="-5" dirty="0">
                <a:solidFill>
                  <a:srgbClr val="FF0000"/>
                </a:solidFill>
                <a:cs typeface="Calibri"/>
              </a:rPr>
              <a:t>notify the Assessment </a:t>
            </a:r>
            <a:r>
              <a:rPr lang="en-GB" sz="2000" u="heavy" spc="-10" dirty="0">
                <a:solidFill>
                  <a:srgbClr val="FF0000"/>
                </a:solidFill>
                <a:cs typeface="Calibri"/>
              </a:rPr>
              <a:t>Co-ordinator </a:t>
            </a:r>
            <a:r>
              <a:rPr lang="en-GB" sz="2000" u="heavy" dirty="0">
                <a:solidFill>
                  <a:srgbClr val="FF0000"/>
                </a:solidFill>
                <a:cs typeface="Calibri"/>
              </a:rPr>
              <a:t>asap, </a:t>
            </a:r>
          </a:p>
          <a:p>
            <a:pPr marL="720725">
              <a:lnSpc>
                <a:spcPts val="2305"/>
              </a:lnSpc>
              <a:tabLst>
                <a:tab pos="720725" algn="l"/>
                <a:tab pos="3714750" algn="l"/>
              </a:tabLst>
            </a:pPr>
            <a:r>
              <a:rPr lang="en-GB" sz="2000" u="heavy" dirty="0">
                <a:solidFill>
                  <a:srgbClr val="FF0000"/>
                </a:solidFill>
                <a:cs typeface="Calibri"/>
              </a:rPr>
              <a:t>and ask </a:t>
            </a:r>
            <a:r>
              <a:rPr lang="en-GB" sz="2000" u="heavy" spc="-15" dirty="0">
                <a:solidFill>
                  <a:srgbClr val="FF0000"/>
                </a:solidFill>
                <a:cs typeface="Calibri"/>
              </a:rPr>
              <a:t>for </a:t>
            </a:r>
            <a:r>
              <a:rPr lang="en-GB" sz="2000" u="heavy" spc="-5" dirty="0">
                <a:solidFill>
                  <a:srgbClr val="FF0000"/>
                </a:solidFill>
                <a:cs typeface="Calibri"/>
              </a:rPr>
              <a:t>the </a:t>
            </a:r>
            <a:r>
              <a:rPr lang="en-GB" sz="2000" u="heavy" spc="-20" dirty="0">
                <a:solidFill>
                  <a:srgbClr val="FF0000"/>
                </a:solidFill>
                <a:cs typeface="Calibri"/>
              </a:rPr>
              <a:t>matter </a:t>
            </a:r>
            <a:r>
              <a:rPr lang="en-GB" sz="2000" u="heavy" spc="-15" dirty="0">
                <a:solidFill>
                  <a:srgbClr val="FF0000"/>
                </a:solidFill>
                <a:cs typeface="Calibri"/>
              </a:rPr>
              <a:t>to </a:t>
            </a:r>
            <a:r>
              <a:rPr lang="en-GB" sz="2000" u="heavy" dirty="0">
                <a:solidFill>
                  <a:srgbClr val="FF0000"/>
                </a:solidFill>
                <a:cs typeface="Calibri"/>
              </a:rPr>
              <a:t>be </a:t>
            </a:r>
            <a:r>
              <a:rPr lang="en-GB" sz="2000" u="heavy" spc="-20" dirty="0">
                <a:solidFill>
                  <a:srgbClr val="FF0000"/>
                </a:solidFill>
                <a:cs typeface="Calibri"/>
              </a:rPr>
              <a:t>investigated </a:t>
            </a:r>
            <a:r>
              <a:rPr lang="en-GB" sz="2000" u="heavy" spc="-10" dirty="0">
                <a:solidFill>
                  <a:srgbClr val="FF0000"/>
                </a:solidFill>
                <a:cs typeface="Calibri"/>
              </a:rPr>
              <a:t>by </a:t>
            </a:r>
            <a:r>
              <a:rPr lang="en-GB" sz="2000" u="heavy" spc="-5" dirty="0">
                <a:solidFill>
                  <a:srgbClr val="FF0000"/>
                </a:solidFill>
                <a:cs typeface="Calibri"/>
              </a:rPr>
              <a:t>due</a:t>
            </a:r>
            <a:r>
              <a:rPr lang="en-GB" sz="2000" u="heavy" spc="15" dirty="0">
                <a:solidFill>
                  <a:srgbClr val="FF0000"/>
                </a:solidFill>
                <a:cs typeface="Calibri"/>
              </a:rPr>
              <a:t> </a:t>
            </a:r>
            <a:r>
              <a:rPr lang="en-GB" sz="2000" u="heavy" spc="-5" dirty="0">
                <a:solidFill>
                  <a:srgbClr val="FF0000"/>
                </a:solidFill>
                <a:cs typeface="Calibri"/>
              </a:rPr>
              <a:t>process</a:t>
            </a:r>
            <a:r>
              <a:rPr lang="en-GB" sz="2000" spc="-5" dirty="0">
                <a:solidFill>
                  <a:srgbClr val="FF0000"/>
                </a:solidFill>
                <a:cs typeface="Calibri"/>
              </a:rPr>
              <a:t>.</a:t>
            </a:r>
            <a:endParaRPr lang="en-GB" sz="2000" dirty="0">
              <a:solidFill>
                <a:srgbClr val="FF0000"/>
              </a:solidFill>
              <a:cs typeface="Calibri"/>
            </a:endParaRPr>
          </a:p>
          <a:p>
            <a:pPr marL="926465"/>
            <a:endParaRPr lang="en-GB" sz="2000" dirty="0">
              <a:cs typeface="Calibri"/>
            </a:endParaRPr>
          </a:p>
        </p:txBody>
      </p:sp>
    </p:spTree>
    <p:extLst>
      <p:ext uri="{BB962C8B-B14F-4D97-AF65-F5344CB8AC3E}">
        <p14:creationId xmlns:p14="http://schemas.microsoft.com/office/powerpoint/2010/main" val="2965495097"/>
      </p:ext>
    </p:extLst>
  </p:cSld>
  <p:clrMapOvr>
    <a:masterClrMapping/>
  </p:clrMapOvr>
  <mc:AlternateContent xmlns:mc="http://schemas.openxmlformats.org/markup-compatibility/2006" xmlns:p14="http://schemas.microsoft.com/office/powerpoint/2010/main">
    <mc:Choice Requires="p14">
      <p:transition spd="slow" p14:dur="2000" advTm="156098"/>
    </mc:Choice>
    <mc:Fallback xmlns="">
      <p:transition spd="slow" advTm="15609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754769"/>
            <a:ext cx="3429000" cy="492443"/>
          </a:xfrm>
          <a:prstGeom prst="rect">
            <a:avLst/>
          </a:prstGeom>
        </p:spPr>
        <p:txBody>
          <a:bodyPr vert="horz" wrap="square" lIns="0" tIns="0" rIns="0" bIns="0" rtlCol="0">
            <a:spAutoFit/>
          </a:bodyPr>
          <a:lstStyle/>
          <a:p>
            <a:pPr marL="12700">
              <a:lnSpc>
                <a:spcPct val="100000"/>
              </a:lnSpc>
            </a:pPr>
            <a:r>
              <a:rPr lang="en-GB" sz="3200" b="1" spc="-10" dirty="0">
                <a:latin typeface="+mn-lt"/>
                <a:cs typeface="Calibri"/>
              </a:rPr>
              <a:t>8.  And finally…</a:t>
            </a:r>
            <a:endParaRPr sz="3200" b="1" i="1" dirty="0">
              <a:latin typeface="+mn-lt"/>
              <a:cs typeface="Calibri"/>
            </a:endParaRPr>
          </a:p>
        </p:txBody>
      </p:sp>
      <p:sp>
        <p:nvSpPr>
          <p:cNvPr id="3" name="object 3"/>
          <p:cNvSpPr txBox="1"/>
          <p:nvPr/>
        </p:nvSpPr>
        <p:spPr>
          <a:xfrm>
            <a:off x="304800" y="2133600"/>
            <a:ext cx="8610600" cy="2769989"/>
          </a:xfrm>
          <a:prstGeom prst="rect">
            <a:avLst/>
          </a:prstGeom>
        </p:spPr>
        <p:txBody>
          <a:bodyPr vert="horz" wrap="square" lIns="0" tIns="0" rIns="0" bIns="0" rtlCol="0">
            <a:spAutoFit/>
          </a:bodyPr>
          <a:lstStyle/>
          <a:p>
            <a:pPr marL="355600" indent="-342900">
              <a:spcBef>
                <a:spcPts val="600"/>
              </a:spcBef>
              <a:buFont typeface="Wingdings" panose="05000000000000000000" pitchFamily="2" charset="2"/>
              <a:buChar char="q"/>
              <a:tabLst>
                <a:tab pos="355600" algn="l"/>
              </a:tabLst>
            </a:pPr>
            <a:r>
              <a:rPr lang="en-GB" sz="2400" spc="-10" dirty="0">
                <a:cs typeface="Calibri"/>
              </a:rPr>
              <a:t>We hope you have found this presentation useful.</a:t>
            </a:r>
          </a:p>
          <a:p>
            <a:pPr marL="355600" indent="-342900">
              <a:spcBef>
                <a:spcPts val="600"/>
              </a:spcBef>
              <a:buFont typeface="Wingdings" panose="05000000000000000000" pitchFamily="2" charset="2"/>
              <a:buChar char="q"/>
              <a:tabLst>
                <a:tab pos="355600" algn="l"/>
              </a:tabLst>
            </a:pPr>
            <a:r>
              <a:rPr lang="en-GB" sz="2400" spc="-10" dirty="0">
                <a:cs typeface="Calibri"/>
              </a:rPr>
              <a:t>If you have any queries please email Dr Cathy Walsh [University Registrar] at </a:t>
            </a:r>
            <a:r>
              <a:rPr lang="en-GB" sz="2400" spc="-10" dirty="0">
                <a:cs typeface="Calibri"/>
                <a:hlinkClick r:id="rId2"/>
              </a:rPr>
              <a:t>walshc@hope.ac.uk</a:t>
            </a:r>
            <a:endParaRPr lang="en-GB" sz="2400" spc="-10" dirty="0">
              <a:cs typeface="Calibri"/>
            </a:endParaRPr>
          </a:p>
          <a:p>
            <a:pPr marL="355600" indent="-342900">
              <a:spcBef>
                <a:spcPts val="600"/>
              </a:spcBef>
              <a:buFont typeface="Wingdings" panose="05000000000000000000" pitchFamily="2" charset="2"/>
              <a:buChar char="q"/>
              <a:tabLst>
                <a:tab pos="355600" algn="l"/>
              </a:tabLst>
            </a:pPr>
            <a:endParaRPr lang="en-GB" sz="2400" spc="-10" dirty="0">
              <a:cs typeface="Calibri"/>
            </a:endParaRPr>
          </a:p>
          <a:p>
            <a:pPr marL="355600" indent="-342900">
              <a:spcBef>
                <a:spcPts val="600"/>
              </a:spcBef>
              <a:buFont typeface="Wingdings" panose="05000000000000000000" pitchFamily="2" charset="2"/>
              <a:buChar char="q"/>
              <a:tabLst>
                <a:tab pos="355600" algn="l"/>
              </a:tabLst>
            </a:pPr>
            <a:endParaRPr lang="en-GB" sz="2400" spc="-10" dirty="0">
              <a:cs typeface="Calibri"/>
            </a:endParaRPr>
          </a:p>
          <a:p>
            <a:pPr marL="622300" indent="-261938" hangingPunct="0">
              <a:buFont typeface="Courier New" panose="02070309020205020404" pitchFamily="49" charset="0"/>
              <a:buChar char="o"/>
            </a:pPr>
            <a:endParaRPr lang="en-GB" sz="2000" dirty="0">
              <a:solidFill>
                <a:srgbClr val="FF0000"/>
              </a:solidFill>
            </a:endParaRPr>
          </a:p>
          <a:p>
            <a:pPr marL="355600" indent="-342900">
              <a:spcBef>
                <a:spcPts val="600"/>
              </a:spcBef>
              <a:buFont typeface="Arial" panose="020B0604020202020204" pitchFamily="34" charset="0"/>
              <a:buChar char="•"/>
              <a:tabLst>
                <a:tab pos="355600" algn="l"/>
              </a:tabLst>
            </a:pPr>
            <a:endParaRPr sz="2000" dirty="0">
              <a:latin typeface="Calibri"/>
              <a:cs typeface="Calibri"/>
            </a:endParaRPr>
          </a:p>
        </p:txBody>
      </p:sp>
      <p:sp>
        <p:nvSpPr>
          <p:cNvPr id="4" name="Slide Number Placeholder 3"/>
          <p:cNvSpPr>
            <a:spLocks noGrp="1"/>
          </p:cNvSpPr>
          <p:nvPr>
            <p:ph type="sldNum" sz="quarter" idx="12"/>
          </p:nvPr>
        </p:nvSpPr>
        <p:spPr>
          <a:xfrm>
            <a:off x="6457950" y="6356351"/>
            <a:ext cx="2057400" cy="365125"/>
          </a:xfrm>
        </p:spPr>
        <p:txBody>
          <a:bodyPr/>
          <a:lstStyle/>
          <a:p>
            <a:fld id="{B6F15528-21DE-4FAA-801E-634DDDAF4B2B}" type="slidenum">
              <a:rPr lang="en-GB" smtClean="0"/>
              <a:t>23</a:t>
            </a:fld>
            <a:endParaRPr lang="en-GB" dirty="0"/>
          </a:p>
        </p:txBody>
      </p:sp>
    </p:spTree>
    <p:extLst>
      <p:ext uri="{BB962C8B-B14F-4D97-AF65-F5344CB8AC3E}">
        <p14:creationId xmlns:p14="http://schemas.microsoft.com/office/powerpoint/2010/main" val="1391520828"/>
      </p:ext>
    </p:extLst>
  </p:cSld>
  <p:clrMapOvr>
    <a:masterClrMapping/>
  </p:clrMapOvr>
  <mc:AlternateContent xmlns:mc="http://schemas.openxmlformats.org/markup-compatibility/2006" xmlns:p14="http://schemas.microsoft.com/office/powerpoint/2010/main">
    <mc:Choice Requires="p14">
      <p:transition spd="slow" p14:dur="2000" advTm="43960"/>
    </mc:Choice>
    <mc:Fallback xmlns="">
      <p:transition spd="slow" advTm="4396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12700">
              <a:lnSpc>
                <a:spcPct val="100000"/>
              </a:lnSpc>
            </a:pPr>
            <a:r>
              <a:rPr lang="en-GB" sz="3200" b="1" dirty="0">
                <a:latin typeface="Calibri"/>
                <a:cs typeface="Calibri"/>
              </a:rPr>
              <a:t>1. Curriculum Structure</a:t>
            </a:r>
            <a:r>
              <a:rPr lang="en-GB" sz="3200" b="1" spc="-10" dirty="0">
                <a:latin typeface="Calibri"/>
                <a:cs typeface="Calibri"/>
              </a:rPr>
              <a:t> </a:t>
            </a:r>
            <a:r>
              <a:rPr lang="en-GB" sz="3200" b="1" i="1" dirty="0">
                <a:latin typeface="Calibri"/>
                <a:cs typeface="Calibri"/>
              </a:rPr>
              <a:t>(b)</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3</a:t>
            </a:fld>
            <a:endParaRPr lang="en-GB" sz="1800" b="1" dirty="0"/>
          </a:p>
        </p:txBody>
      </p:sp>
      <p:sp>
        <p:nvSpPr>
          <p:cNvPr id="5" name="Rectangle 4"/>
          <p:cNvSpPr/>
          <p:nvPr/>
        </p:nvSpPr>
        <p:spPr>
          <a:xfrm>
            <a:off x="304800" y="2057401"/>
            <a:ext cx="8610600" cy="2895664"/>
          </a:xfrm>
          <a:prstGeom prst="rect">
            <a:avLst/>
          </a:prstGeom>
        </p:spPr>
        <p:txBody>
          <a:bodyPr wrap="square">
            <a:spAutoFit/>
          </a:bodyPr>
          <a:lstStyle/>
          <a:p>
            <a:pPr marL="355600" indent="-342900">
              <a:lnSpc>
                <a:spcPct val="100000"/>
              </a:lnSpc>
              <a:buFont typeface="Wingdings" panose="05000000000000000000" pitchFamily="2" charset="2"/>
              <a:buChar char="q"/>
            </a:pPr>
            <a:r>
              <a:rPr lang="en-GB" sz="2400" spc="-10" dirty="0">
                <a:cs typeface="Calibri"/>
              </a:rPr>
              <a:t>Some </a:t>
            </a:r>
            <a:r>
              <a:rPr lang="en-GB" sz="2400" b="1" u="sng" spc="-10" dirty="0">
                <a:cs typeface="Calibri"/>
              </a:rPr>
              <a:t>non-standard</a:t>
            </a:r>
            <a:r>
              <a:rPr lang="en-GB" sz="2400" spc="-10" dirty="0">
                <a:cs typeface="Calibri"/>
              </a:rPr>
              <a:t> structures.</a:t>
            </a:r>
          </a:p>
          <a:p>
            <a:pPr marL="714375" marR="1196975" indent="-350838">
              <a:lnSpc>
                <a:spcPct val="100000"/>
              </a:lnSpc>
              <a:spcBef>
                <a:spcPts val="480"/>
              </a:spcBef>
              <a:buFont typeface="Courier New" panose="02070309020205020404" pitchFamily="49" charset="0"/>
              <a:buChar char="o"/>
              <a:tabLst>
                <a:tab pos="714375" algn="l"/>
              </a:tabLst>
            </a:pPr>
            <a:r>
              <a:rPr lang="en-GB" sz="2000" spc="-15" dirty="0">
                <a:solidFill>
                  <a:srgbClr val="FF0000"/>
                </a:solidFill>
                <a:cs typeface="Calibri"/>
              </a:rPr>
              <a:t>Psychology </a:t>
            </a:r>
            <a:r>
              <a:rPr lang="en-GB" sz="2000" spc="-65" dirty="0">
                <a:solidFill>
                  <a:srgbClr val="FF0000"/>
                </a:solidFill>
                <a:cs typeface="Calibri"/>
              </a:rPr>
              <a:t>ALWAYS </a:t>
            </a:r>
            <a:r>
              <a:rPr lang="en-GB" sz="2000" spc="-5" dirty="0">
                <a:solidFill>
                  <a:srgbClr val="FF0000"/>
                </a:solidFill>
                <a:cs typeface="Calibri"/>
              </a:rPr>
              <a:t>has </a:t>
            </a:r>
            <a:r>
              <a:rPr lang="en-GB" sz="2000" dirty="0">
                <a:solidFill>
                  <a:srgbClr val="FF0000"/>
                </a:solidFill>
                <a:cs typeface="Calibri"/>
              </a:rPr>
              <a:t>a </a:t>
            </a:r>
            <a:r>
              <a:rPr lang="en-GB" sz="2000" spc="-10" dirty="0">
                <a:solidFill>
                  <a:srgbClr val="FF0000"/>
                </a:solidFill>
                <a:cs typeface="Calibri"/>
              </a:rPr>
              <a:t>Research </a:t>
            </a:r>
            <a:r>
              <a:rPr lang="en-GB" sz="2000" dirty="0">
                <a:solidFill>
                  <a:srgbClr val="FF0000"/>
                </a:solidFill>
                <a:cs typeface="Calibri"/>
              </a:rPr>
              <a:t>Block </a:t>
            </a:r>
            <a:r>
              <a:rPr lang="en-GB" sz="2000" spc="-5" dirty="0">
                <a:solidFill>
                  <a:srgbClr val="FF0000"/>
                </a:solidFill>
                <a:cs typeface="Calibri"/>
              </a:rPr>
              <a:t>comprising </a:t>
            </a:r>
            <a:r>
              <a:rPr lang="en-GB" sz="2000" dirty="0">
                <a:solidFill>
                  <a:srgbClr val="FF0000"/>
                </a:solidFill>
                <a:cs typeface="Calibri"/>
              </a:rPr>
              <a:t>a 30-credit  </a:t>
            </a:r>
            <a:r>
              <a:rPr lang="en-GB" sz="2000" spc="-5" dirty="0">
                <a:solidFill>
                  <a:srgbClr val="FF0000"/>
                </a:solidFill>
                <a:cs typeface="Calibri"/>
              </a:rPr>
              <a:t>Dissertation, </a:t>
            </a:r>
            <a:r>
              <a:rPr lang="en-GB" sz="2000" spc="-10" dirty="0">
                <a:solidFill>
                  <a:srgbClr val="FF0000"/>
                </a:solidFill>
                <a:cs typeface="Calibri"/>
              </a:rPr>
              <a:t>even </a:t>
            </a:r>
            <a:r>
              <a:rPr lang="en-GB" sz="2000" spc="-15" dirty="0">
                <a:solidFill>
                  <a:srgbClr val="FF0000"/>
                </a:solidFill>
                <a:cs typeface="Calibri"/>
              </a:rPr>
              <a:t>for </a:t>
            </a:r>
            <a:r>
              <a:rPr lang="en-GB" sz="2000" spc="-5" dirty="0">
                <a:solidFill>
                  <a:srgbClr val="FF0000"/>
                </a:solidFill>
                <a:cs typeface="Calibri"/>
              </a:rPr>
              <a:t>Combined Honours students</a:t>
            </a:r>
            <a:r>
              <a:rPr lang="en-GB" sz="2000" spc="-10" dirty="0">
                <a:solidFill>
                  <a:srgbClr val="FF0000"/>
                </a:solidFill>
                <a:cs typeface="Calibri"/>
              </a:rPr>
              <a:t>.</a:t>
            </a:r>
            <a:endParaRPr lang="en-GB" sz="2000" dirty="0">
              <a:solidFill>
                <a:srgbClr val="FF0000"/>
              </a:solidFill>
              <a:cs typeface="Calibri"/>
            </a:endParaRPr>
          </a:p>
          <a:p>
            <a:pPr marL="714375" indent="-350838">
              <a:lnSpc>
                <a:spcPct val="100000"/>
              </a:lnSpc>
              <a:spcBef>
                <a:spcPts val="480"/>
              </a:spcBef>
              <a:buFont typeface="Courier New" panose="02070309020205020404" pitchFamily="49" charset="0"/>
              <a:buChar char="o"/>
              <a:tabLst>
                <a:tab pos="714375" algn="l"/>
              </a:tabLst>
            </a:pPr>
            <a:r>
              <a:rPr lang="en-GB" sz="2000" spc="-15" dirty="0">
                <a:solidFill>
                  <a:srgbClr val="FF0000"/>
                </a:solidFill>
                <a:cs typeface="Calibri"/>
              </a:rPr>
              <a:t>BA Creative </a:t>
            </a:r>
            <a:r>
              <a:rPr lang="en-GB" sz="2000" dirty="0">
                <a:solidFill>
                  <a:srgbClr val="FF0000"/>
                </a:solidFill>
                <a:cs typeface="Calibri"/>
              </a:rPr>
              <a:t>&amp; </a:t>
            </a:r>
            <a:r>
              <a:rPr lang="en-GB" sz="2000" spc="-10" dirty="0">
                <a:solidFill>
                  <a:srgbClr val="FF0000"/>
                </a:solidFill>
                <a:cs typeface="Calibri"/>
              </a:rPr>
              <a:t>Performing </a:t>
            </a:r>
            <a:r>
              <a:rPr lang="en-GB" sz="2000" dirty="0">
                <a:solidFill>
                  <a:srgbClr val="FF0000"/>
                </a:solidFill>
                <a:cs typeface="Calibri"/>
              </a:rPr>
              <a:t>Arts, BA Social Work and BA Primary Education </a:t>
            </a:r>
            <a:r>
              <a:rPr lang="en-GB" sz="2000" spc="-5" dirty="0">
                <a:solidFill>
                  <a:srgbClr val="FF0000"/>
                </a:solidFill>
                <a:cs typeface="Calibri"/>
              </a:rPr>
              <a:t>have </a:t>
            </a:r>
            <a:r>
              <a:rPr lang="en-GB" sz="2000" dirty="0">
                <a:solidFill>
                  <a:srgbClr val="FF0000"/>
                </a:solidFill>
                <a:cs typeface="Calibri"/>
              </a:rPr>
              <a:t>120-credit</a:t>
            </a:r>
            <a:r>
              <a:rPr lang="en-GB" sz="2000" spc="30" dirty="0">
                <a:solidFill>
                  <a:srgbClr val="FF0000"/>
                </a:solidFill>
                <a:cs typeface="Calibri"/>
              </a:rPr>
              <a:t> </a:t>
            </a:r>
            <a:r>
              <a:rPr lang="en-GB" sz="2000" spc="-10" dirty="0">
                <a:solidFill>
                  <a:srgbClr val="FF0000"/>
                </a:solidFill>
                <a:cs typeface="Calibri"/>
              </a:rPr>
              <a:t>blocks [C/I] and either a 120 block at Level H or a 90-credit block plus a 30 credit research block at H.</a:t>
            </a:r>
            <a:endParaRPr lang="en-GB" sz="2000" dirty="0">
              <a:solidFill>
                <a:srgbClr val="FF0000"/>
              </a:solidFill>
              <a:cs typeface="Calibri"/>
            </a:endParaRPr>
          </a:p>
          <a:p>
            <a:pPr marL="714375" marR="5080" indent="-350838">
              <a:lnSpc>
                <a:spcPct val="100000"/>
              </a:lnSpc>
              <a:spcBef>
                <a:spcPts val="480"/>
              </a:spcBef>
              <a:buFont typeface="Courier New" panose="02070309020205020404" pitchFamily="49" charset="0"/>
              <a:buChar char="o"/>
              <a:tabLst>
                <a:tab pos="714375" algn="l"/>
              </a:tabLst>
            </a:pPr>
            <a:endParaRPr lang="en-GB" sz="2000" dirty="0">
              <a:solidFill>
                <a:srgbClr val="FF0000"/>
              </a:solidFill>
              <a:cs typeface="Calibri"/>
            </a:endParaRPr>
          </a:p>
          <a:p>
            <a:pPr marL="756285" lvl="1" indent="-286385">
              <a:lnSpc>
                <a:spcPct val="100000"/>
              </a:lnSpc>
              <a:spcBef>
                <a:spcPts val="225"/>
              </a:spcBef>
              <a:buFont typeface="Arial"/>
              <a:buChar char="–"/>
              <a:tabLst>
                <a:tab pos="756920" algn="l"/>
              </a:tabLst>
            </a:pPr>
            <a:endParaRPr lang="en-GB" sz="2400" dirty="0">
              <a:cs typeface="Calibri"/>
            </a:endParaRPr>
          </a:p>
        </p:txBody>
      </p:sp>
    </p:spTree>
    <p:extLst>
      <p:ext uri="{BB962C8B-B14F-4D97-AF65-F5344CB8AC3E}">
        <p14:creationId xmlns:p14="http://schemas.microsoft.com/office/powerpoint/2010/main" val="501850525"/>
      </p:ext>
    </p:extLst>
  </p:cSld>
  <p:clrMapOvr>
    <a:masterClrMapping/>
  </p:clrMapOvr>
  <mc:AlternateContent xmlns:mc="http://schemas.openxmlformats.org/markup-compatibility/2006" xmlns:p14="http://schemas.microsoft.com/office/powerpoint/2010/main">
    <mc:Choice Requires="p14">
      <p:transition spd="slow" p14:dur="2000" advTm="152634"/>
    </mc:Choice>
    <mc:Fallback xmlns="">
      <p:transition spd="slow" advTm="15263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12700">
              <a:lnSpc>
                <a:spcPct val="100000"/>
              </a:lnSpc>
            </a:pPr>
            <a:r>
              <a:rPr lang="en-GB" sz="3200" b="1" dirty="0">
                <a:latin typeface="Calibri"/>
                <a:cs typeface="Calibri"/>
              </a:rPr>
              <a:t>1. Curriculum Structure</a:t>
            </a:r>
            <a:r>
              <a:rPr lang="en-GB" sz="3200" b="1" spc="-10" dirty="0">
                <a:latin typeface="Calibri"/>
                <a:cs typeface="Calibri"/>
              </a:rPr>
              <a:t> </a:t>
            </a:r>
            <a:r>
              <a:rPr lang="en-GB" sz="3200" b="1" i="1" dirty="0">
                <a:latin typeface="Calibri"/>
                <a:cs typeface="Calibri"/>
              </a:rPr>
              <a:t>(c)</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4</a:t>
            </a:fld>
            <a:endParaRPr lang="en-GB" sz="1800" b="1" dirty="0"/>
          </a:p>
        </p:txBody>
      </p:sp>
      <p:sp>
        <p:nvSpPr>
          <p:cNvPr id="5" name="Rectangle 4"/>
          <p:cNvSpPr/>
          <p:nvPr/>
        </p:nvSpPr>
        <p:spPr>
          <a:xfrm>
            <a:off x="139337" y="1609271"/>
            <a:ext cx="8610600" cy="3639458"/>
          </a:xfrm>
          <a:prstGeom prst="rect">
            <a:avLst/>
          </a:prstGeom>
        </p:spPr>
        <p:txBody>
          <a:bodyPr wrap="square">
            <a:spAutoFit/>
          </a:bodyPr>
          <a:lstStyle/>
          <a:p>
            <a:pPr marL="355600" indent="-342900">
              <a:lnSpc>
                <a:spcPct val="100000"/>
              </a:lnSpc>
              <a:buFont typeface="Wingdings" panose="05000000000000000000" pitchFamily="2" charset="2"/>
              <a:buChar char="q"/>
            </a:pPr>
            <a:r>
              <a:rPr lang="en-GB" sz="2400" dirty="0">
                <a:cs typeface="Calibri"/>
              </a:rPr>
              <a:t>All </a:t>
            </a:r>
            <a:r>
              <a:rPr lang="en-GB" sz="2400" spc="-5" dirty="0">
                <a:cs typeface="Calibri"/>
              </a:rPr>
              <a:t>assessments </a:t>
            </a:r>
            <a:r>
              <a:rPr lang="en-GB" sz="2400" spc="-10" dirty="0">
                <a:cs typeface="Calibri"/>
              </a:rPr>
              <a:t>are attached </a:t>
            </a:r>
            <a:r>
              <a:rPr lang="en-GB" sz="2400" spc="-15" dirty="0">
                <a:cs typeface="Calibri"/>
              </a:rPr>
              <a:t>to </a:t>
            </a:r>
            <a:r>
              <a:rPr lang="en-GB" sz="2400" dirty="0">
                <a:cs typeface="Calibri"/>
              </a:rPr>
              <a:t>the</a:t>
            </a:r>
            <a:r>
              <a:rPr lang="en-GB" sz="2400" spc="65" dirty="0">
                <a:cs typeface="Calibri"/>
              </a:rPr>
              <a:t> </a:t>
            </a:r>
            <a:r>
              <a:rPr lang="en-GB" sz="2400" spc="-5" dirty="0">
                <a:cs typeface="Calibri"/>
              </a:rPr>
              <a:t>block</a:t>
            </a:r>
            <a:endParaRPr lang="en-GB" sz="2400" dirty="0">
              <a:cs typeface="Calibri"/>
            </a:endParaRPr>
          </a:p>
          <a:p>
            <a:pPr marL="714375" indent="-350838">
              <a:lnSpc>
                <a:spcPct val="100000"/>
              </a:lnSpc>
              <a:spcBef>
                <a:spcPts val="480"/>
              </a:spcBef>
              <a:buFont typeface="Courier New" panose="02070309020205020404" pitchFamily="49" charset="0"/>
              <a:buChar char="o"/>
              <a:tabLst>
                <a:tab pos="714375" algn="l"/>
              </a:tabLst>
            </a:pPr>
            <a:r>
              <a:rPr lang="en-GB" sz="2000" dirty="0">
                <a:solidFill>
                  <a:srgbClr val="FF0000"/>
                </a:solidFill>
                <a:cs typeface="Calibri"/>
              </a:rPr>
              <a:t>Academics </a:t>
            </a:r>
            <a:r>
              <a:rPr lang="en-GB" sz="2000" spc="-5" dirty="0">
                <a:solidFill>
                  <a:srgbClr val="FF0000"/>
                </a:solidFill>
                <a:cs typeface="Calibri"/>
              </a:rPr>
              <a:t>can </a:t>
            </a:r>
            <a:r>
              <a:rPr lang="en-GB" sz="2000" spc="-10" dirty="0">
                <a:solidFill>
                  <a:srgbClr val="FF0000"/>
                </a:solidFill>
                <a:cs typeface="Calibri"/>
              </a:rPr>
              <a:t>set </a:t>
            </a:r>
            <a:r>
              <a:rPr lang="en-GB" sz="2000" spc="-5" dirty="0">
                <a:solidFill>
                  <a:srgbClr val="FF0000"/>
                </a:solidFill>
                <a:cs typeface="Calibri"/>
              </a:rPr>
              <a:t>assessments that transcend parts of </a:t>
            </a:r>
            <a:r>
              <a:rPr lang="en-GB" sz="2000" dirty="0">
                <a:solidFill>
                  <a:srgbClr val="FF0000"/>
                </a:solidFill>
                <a:cs typeface="Calibri"/>
              </a:rPr>
              <a:t>the</a:t>
            </a:r>
            <a:r>
              <a:rPr lang="en-GB" sz="2000" spc="75" dirty="0">
                <a:solidFill>
                  <a:srgbClr val="FF0000"/>
                </a:solidFill>
                <a:cs typeface="Calibri"/>
              </a:rPr>
              <a:t> </a:t>
            </a:r>
            <a:r>
              <a:rPr lang="en-GB" sz="2000" spc="-5" dirty="0">
                <a:solidFill>
                  <a:srgbClr val="FF0000"/>
                </a:solidFill>
                <a:cs typeface="Calibri"/>
              </a:rPr>
              <a:t>block.</a:t>
            </a:r>
            <a:endParaRPr lang="en-GB" sz="2000" dirty="0">
              <a:solidFill>
                <a:srgbClr val="FF0000"/>
              </a:solidFill>
              <a:cs typeface="Calibri"/>
            </a:endParaRPr>
          </a:p>
          <a:p>
            <a:pPr marL="1077913" marR="5080" lvl="1" indent="-363538" algn="just">
              <a:lnSpc>
                <a:spcPct val="100000"/>
              </a:lnSpc>
              <a:spcBef>
                <a:spcPts val="480"/>
              </a:spcBef>
              <a:buFont typeface="Wingdings" panose="05000000000000000000" pitchFamily="2" charset="2"/>
              <a:buChar char="§"/>
              <a:tabLst>
                <a:tab pos="1077913" algn="l"/>
              </a:tabLst>
            </a:pPr>
            <a:r>
              <a:rPr lang="en-GB" sz="2000" dirty="0">
                <a:solidFill>
                  <a:srgbClr val="0070C0"/>
                </a:solidFill>
                <a:cs typeface="Calibri"/>
              </a:rPr>
              <a:t>If a block in </a:t>
            </a:r>
            <a:r>
              <a:rPr lang="en-GB" sz="2000" spc="-15" dirty="0">
                <a:solidFill>
                  <a:srgbClr val="0070C0"/>
                </a:solidFill>
                <a:cs typeface="Calibri"/>
              </a:rPr>
              <a:t>BA </a:t>
            </a:r>
            <a:r>
              <a:rPr lang="en-GB" sz="2000" spc="-10" dirty="0">
                <a:solidFill>
                  <a:srgbClr val="0070C0"/>
                </a:solidFill>
                <a:cs typeface="Calibri"/>
              </a:rPr>
              <a:t>History </a:t>
            </a:r>
            <a:r>
              <a:rPr lang="en-GB" sz="2000" spc="-15" dirty="0">
                <a:solidFill>
                  <a:srgbClr val="0070C0"/>
                </a:solidFill>
                <a:cs typeface="Calibri"/>
              </a:rPr>
              <a:t>covered </a:t>
            </a:r>
            <a:r>
              <a:rPr lang="en-GB" sz="2000" spc="-5" dirty="0">
                <a:solidFill>
                  <a:srgbClr val="0070C0"/>
                </a:solidFill>
                <a:cs typeface="Calibri"/>
              </a:rPr>
              <a:t>Medieval </a:t>
            </a:r>
            <a:r>
              <a:rPr lang="en-GB" sz="2000" dirty="0">
                <a:solidFill>
                  <a:srgbClr val="0070C0"/>
                </a:solidFill>
                <a:cs typeface="Calibri"/>
              </a:rPr>
              <a:t>and Modern </a:t>
            </a:r>
            <a:r>
              <a:rPr lang="en-GB" sz="2000" spc="-25" dirty="0">
                <a:solidFill>
                  <a:srgbClr val="0070C0"/>
                </a:solidFill>
                <a:cs typeface="Calibri"/>
              </a:rPr>
              <a:t>History, </a:t>
            </a:r>
            <a:r>
              <a:rPr lang="en-GB" sz="2000" dirty="0">
                <a:solidFill>
                  <a:srgbClr val="0070C0"/>
                </a:solidFill>
                <a:cs typeface="Calibri"/>
              </a:rPr>
              <a:t>the </a:t>
            </a:r>
            <a:r>
              <a:rPr lang="en-GB" sz="2000" spc="-5" dirty="0">
                <a:solidFill>
                  <a:srgbClr val="0070C0"/>
                </a:solidFill>
                <a:cs typeface="Calibri"/>
              </a:rPr>
              <a:t>block  might </a:t>
            </a:r>
            <a:r>
              <a:rPr lang="en-GB" sz="2000" dirty="0">
                <a:solidFill>
                  <a:srgbClr val="0070C0"/>
                </a:solidFill>
                <a:cs typeface="Calibri"/>
              </a:rPr>
              <a:t>be </a:t>
            </a:r>
            <a:r>
              <a:rPr lang="en-GB" sz="2000" spc="-5" dirty="0">
                <a:solidFill>
                  <a:srgbClr val="0070C0"/>
                </a:solidFill>
                <a:cs typeface="Calibri"/>
              </a:rPr>
              <a:t>assessed </a:t>
            </a:r>
            <a:r>
              <a:rPr lang="en-GB" sz="2000" dirty="0">
                <a:solidFill>
                  <a:srgbClr val="0070C0"/>
                </a:solidFill>
                <a:cs typeface="Calibri"/>
              </a:rPr>
              <a:t>in part </a:t>
            </a:r>
            <a:r>
              <a:rPr lang="en-GB" sz="2000" spc="-5" dirty="0">
                <a:solidFill>
                  <a:srgbClr val="0070C0"/>
                </a:solidFill>
                <a:cs typeface="Calibri"/>
              </a:rPr>
              <a:t>by </a:t>
            </a:r>
            <a:r>
              <a:rPr lang="en-GB" sz="2000" dirty="0">
                <a:solidFill>
                  <a:srgbClr val="0070C0"/>
                </a:solidFill>
                <a:cs typeface="Calibri"/>
              </a:rPr>
              <a:t>an </a:t>
            </a:r>
            <a:r>
              <a:rPr lang="en-GB" sz="2000" spc="-25" dirty="0">
                <a:solidFill>
                  <a:srgbClr val="0070C0"/>
                </a:solidFill>
                <a:cs typeface="Calibri"/>
              </a:rPr>
              <a:t>exam </a:t>
            </a:r>
            <a:r>
              <a:rPr lang="en-GB" sz="2000" spc="-5" dirty="0">
                <a:solidFill>
                  <a:srgbClr val="0070C0"/>
                </a:solidFill>
                <a:cs typeface="Calibri"/>
              </a:rPr>
              <a:t>requiring </a:t>
            </a:r>
            <a:r>
              <a:rPr lang="en-GB" sz="2000" spc="-10" dirty="0">
                <a:solidFill>
                  <a:srgbClr val="0070C0"/>
                </a:solidFill>
                <a:cs typeface="Calibri"/>
              </a:rPr>
              <a:t>students </a:t>
            </a:r>
            <a:r>
              <a:rPr lang="en-GB" sz="2000" spc="-15" dirty="0">
                <a:solidFill>
                  <a:srgbClr val="0070C0"/>
                </a:solidFill>
                <a:cs typeface="Calibri"/>
              </a:rPr>
              <a:t>to </a:t>
            </a:r>
            <a:r>
              <a:rPr lang="en-GB" sz="2000" dirty="0">
                <a:solidFill>
                  <a:srgbClr val="0070C0"/>
                </a:solidFill>
                <a:cs typeface="Calibri"/>
              </a:rPr>
              <a:t>pull </a:t>
            </a:r>
            <a:r>
              <a:rPr lang="en-GB" sz="2000" spc="-5" dirty="0">
                <a:solidFill>
                  <a:srgbClr val="0070C0"/>
                </a:solidFill>
                <a:cs typeface="Calibri"/>
              </a:rPr>
              <a:t>together  </a:t>
            </a:r>
            <a:r>
              <a:rPr lang="en-GB" sz="2000" dirty="0">
                <a:solidFill>
                  <a:srgbClr val="0070C0"/>
                </a:solidFill>
                <a:cs typeface="Calibri"/>
              </a:rPr>
              <a:t>themes </a:t>
            </a:r>
            <a:r>
              <a:rPr lang="en-GB" sz="2000" spc="-15" dirty="0">
                <a:solidFill>
                  <a:srgbClr val="0070C0"/>
                </a:solidFill>
                <a:cs typeface="Calibri"/>
              </a:rPr>
              <a:t>from </a:t>
            </a:r>
            <a:r>
              <a:rPr lang="en-GB" sz="2000" dirty="0">
                <a:solidFill>
                  <a:srgbClr val="0070C0"/>
                </a:solidFill>
                <a:cs typeface="Calibri"/>
              </a:rPr>
              <a:t>the </a:t>
            </a:r>
            <a:r>
              <a:rPr lang="en-GB" sz="2000" spc="-5" dirty="0">
                <a:solidFill>
                  <a:srgbClr val="0070C0"/>
                </a:solidFill>
                <a:cs typeface="Calibri"/>
              </a:rPr>
              <a:t>medieval </a:t>
            </a:r>
            <a:r>
              <a:rPr lang="en-GB" sz="2000" dirty="0">
                <a:solidFill>
                  <a:srgbClr val="0070C0"/>
                </a:solidFill>
                <a:cs typeface="Calibri"/>
              </a:rPr>
              <a:t>and modern </a:t>
            </a:r>
            <a:r>
              <a:rPr lang="en-GB" sz="2000" spc="-5" dirty="0">
                <a:solidFill>
                  <a:srgbClr val="0070C0"/>
                </a:solidFill>
                <a:cs typeface="Calibri"/>
              </a:rPr>
              <a:t>periods.</a:t>
            </a:r>
            <a:endParaRPr lang="en-GB" sz="2000" dirty="0">
              <a:solidFill>
                <a:srgbClr val="0070C0"/>
              </a:solidFill>
              <a:cs typeface="Calibri"/>
            </a:endParaRPr>
          </a:p>
          <a:p>
            <a:pPr marL="714375" indent="-350838">
              <a:lnSpc>
                <a:spcPct val="100000"/>
              </a:lnSpc>
              <a:spcBef>
                <a:spcPts val="480"/>
              </a:spcBef>
              <a:buFont typeface="Courier New" panose="02070309020205020404" pitchFamily="49" charset="0"/>
              <a:buChar char="o"/>
              <a:tabLst>
                <a:tab pos="714375" algn="l"/>
              </a:tabLst>
            </a:pPr>
            <a:r>
              <a:rPr lang="en-GB" sz="2000" dirty="0">
                <a:solidFill>
                  <a:srgbClr val="FF0000"/>
                </a:solidFill>
                <a:cs typeface="Calibri"/>
              </a:rPr>
              <a:t>All </a:t>
            </a:r>
            <a:r>
              <a:rPr lang="en-GB" sz="2000" spc="-5" dirty="0">
                <a:solidFill>
                  <a:srgbClr val="FF0000"/>
                </a:solidFill>
                <a:cs typeface="Calibri"/>
              </a:rPr>
              <a:t>credits </a:t>
            </a:r>
            <a:r>
              <a:rPr lang="en-GB" sz="2000" spc="-10" dirty="0">
                <a:solidFill>
                  <a:srgbClr val="FF0000"/>
                </a:solidFill>
                <a:cs typeface="Calibri"/>
              </a:rPr>
              <a:t>are attached to </a:t>
            </a:r>
            <a:r>
              <a:rPr lang="en-GB" sz="2000" dirty="0">
                <a:solidFill>
                  <a:srgbClr val="FF0000"/>
                </a:solidFill>
                <a:cs typeface="Calibri"/>
              </a:rPr>
              <a:t>the </a:t>
            </a:r>
            <a:r>
              <a:rPr lang="en-GB" sz="2000" spc="-5" dirty="0">
                <a:solidFill>
                  <a:srgbClr val="FF0000"/>
                </a:solidFill>
                <a:cs typeface="Calibri"/>
              </a:rPr>
              <a:t>block, so passing </a:t>
            </a:r>
            <a:r>
              <a:rPr lang="en-GB" sz="2000" dirty="0">
                <a:solidFill>
                  <a:srgbClr val="FF0000"/>
                </a:solidFill>
                <a:cs typeface="Calibri"/>
              </a:rPr>
              <a:t>a </a:t>
            </a:r>
            <a:r>
              <a:rPr lang="en-GB" sz="2000" spc="-5" dirty="0">
                <a:solidFill>
                  <a:srgbClr val="FF0000"/>
                </a:solidFill>
                <a:cs typeface="Calibri"/>
              </a:rPr>
              <a:t>block is</a:t>
            </a:r>
            <a:r>
              <a:rPr lang="en-GB" sz="2000" spc="55" dirty="0">
                <a:solidFill>
                  <a:srgbClr val="FF0000"/>
                </a:solidFill>
                <a:cs typeface="Calibri"/>
              </a:rPr>
              <a:t> </a:t>
            </a:r>
            <a:r>
              <a:rPr lang="en-GB" sz="2000" dirty="0">
                <a:solidFill>
                  <a:srgbClr val="FF0000"/>
                </a:solidFill>
                <a:cs typeface="Calibri"/>
              </a:rPr>
              <a:t>all-or-nothing.</a:t>
            </a:r>
          </a:p>
          <a:p>
            <a:pPr marL="1077913" marR="1012190" lvl="1" indent="-363538">
              <a:lnSpc>
                <a:spcPct val="100000"/>
              </a:lnSpc>
              <a:spcBef>
                <a:spcPts val="480"/>
              </a:spcBef>
              <a:buFont typeface="Wingdings" panose="05000000000000000000" pitchFamily="2" charset="2"/>
              <a:buChar char="§"/>
              <a:tabLst>
                <a:tab pos="756920" algn="l"/>
              </a:tabLst>
            </a:pPr>
            <a:r>
              <a:rPr lang="en-GB" sz="2000" dirty="0">
                <a:solidFill>
                  <a:srgbClr val="0070C0"/>
                </a:solidFill>
                <a:cs typeface="Calibri"/>
              </a:rPr>
              <a:t>If </a:t>
            </a:r>
            <a:r>
              <a:rPr lang="en-GB" sz="2000" spc="-10" dirty="0">
                <a:solidFill>
                  <a:srgbClr val="0070C0"/>
                </a:solidFill>
                <a:cs typeface="Calibri"/>
              </a:rPr>
              <a:t>students fail </a:t>
            </a:r>
            <a:r>
              <a:rPr lang="en-GB" sz="2000" dirty="0">
                <a:solidFill>
                  <a:srgbClr val="0070C0"/>
                </a:solidFill>
                <a:cs typeface="Calibri"/>
              </a:rPr>
              <a:t>a </a:t>
            </a:r>
            <a:r>
              <a:rPr lang="en-GB" sz="2000" spc="-5" dirty="0">
                <a:solidFill>
                  <a:srgbClr val="0070C0"/>
                </a:solidFill>
                <a:cs typeface="Calibri"/>
              </a:rPr>
              <a:t>block </a:t>
            </a:r>
            <a:r>
              <a:rPr lang="en-GB" sz="2000" spc="-10" dirty="0">
                <a:solidFill>
                  <a:srgbClr val="0070C0"/>
                </a:solidFill>
                <a:cs typeface="Calibri"/>
              </a:rPr>
              <a:t>following </a:t>
            </a:r>
            <a:r>
              <a:rPr lang="en-GB" sz="2000" spc="-5" dirty="0">
                <a:solidFill>
                  <a:srgbClr val="0070C0"/>
                </a:solidFill>
                <a:cs typeface="Calibri"/>
              </a:rPr>
              <a:t>resits, </a:t>
            </a:r>
            <a:r>
              <a:rPr lang="en-GB" sz="2000" dirty="0">
                <a:solidFill>
                  <a:srgbClr val="0070C0"/>
                </a:solidFill>
                <a:cs typeface="Calibri"/>
              </a:rPr>
              <a:t>and </a:t>
            </a:r>
            <a:r>
              <a:rPr lang="en-GB" sz="2000" spc="-5" dirty="0">
                <a:solidFill>
                  <a:srgbClr val="0070C0"/>
                </a:solidFill>
                <a:cs typeface="Calibri"/>
              </a:rPr>
              <a:t>need </a:t>
            </a:r>
            <a:r>
              <a:rPr lang="en-GB" sz="2000" spc="-15" dirty="0">
                <a:solidFill>
                  <a:srgbClr val="0070C0"/>
                </a:solidFill>
                <a:cs typeface="Calibri"/>
              </a:rPr>
              <a:t>to </a:t>
            </a:r>
            <a:r>
              <a:rPr lang="en-GB" sz="2000" spc="-20" dirty="0">
                <a:solidFill>
                  <a:srgbClr val="0070C0"/>
                </a:solidFill>
                <a:cs typeface="Calibri"/>
              </a:rPr>
              <a:t>retake </a:t>
            </a:r>
            <a:r>
              <a:rPr lang="en-GB" sz="2000" spc="-5" dirty="0">
                <a:solidFill>
                  <a:srgbClr val="0070C0"/>
                </a:solidFill>
                <a:cs typeface="Calibri"/>
              </a:rPr>
              <a:t>with  attendance, they </a:t>
            </a:r>
            <a:r>
              <a:rPr lang="en-GB" sz="2000" spc="-25" dirty="0">
                <a:solidFill>
                  <a:srgbClr val="0070C0"/>
                </a:solidFill>
                <a:cs typeface="Calibri"/>
              </a:rPr>
              <a:t>retake </a:t>
            </a:r>
            <a:r>
              <a:rPr lang="en-GB" sz="2000" dirty="0">
                <a:solidFill>
                  <a:srgbClr val="0070C0"/>
                </a:solidFill>
                <a:cs typeface="Calibri"/>
              </a:rPr>
              <a:t>the whole</a:t>
            </a:r>
            <a:r>
              <a:rPr lang="en-GB" sz="2000" spc="-25" dirty="0">
                <a:solidFill>
                  <a:srgbClr val="0070C0"/>
                </a:solidFill>
                <a:cs typeface="Calibri"/>
              </a:rPr>
              <a:t> </a:t>
            </a:r>
            <a:r>
              <a:rPr lang="en-GB" sz="2000" spc="-5" dirty="0">
                <a:solidFill>
                  <a:srgbClr val="0070C0"/>
                </a:solidFill>
                <a:cs typeface="Calibri"/>
              </a:rPr>
              <a:t>block.</a:t>
            </a:r>
            <a:endParaRPr lang="en-GB" sz="2000" dirty="0">
              <a:solidFill>
                <a:srgbClr val="0070C0"/>
              </a:solidFill>
              <a:cs typeface="Calibri"/>
            </a:endParaRPr>
          </a:p>
          <a:p>
            <a:pPr marL="714375" marR="5080" indent="-350838">
              <a:lnSpc>
                <a:spcPct val="100000"/>
              </a:lnSpc>
              <a:spcBef>
                <a:spcPts val="480"/>
              </a:spcBef>
              <a:buFont typeface="Courier New" panose="02070309020205020404" pitchFamily="49" charset="0"/>
              <a:buChar char="o"/>
              <a:tabLst>
                <a:tab pos="714375" algn="l"/>
              </a:tabLst>
            </a:pPr>
            <a:endParaRPr lang="en-GB" sz="2000" dirty="0">
              <a:solidFill>
                <a:srgbClr val="FF0000"/>
              </a:solidFill>
              <a:cs typeface="Calibri"/>
            </a:endParaRPr>
          </a:p>
          <a:p>
            <a:pPr marL="756285" lvl="1" indent="-286385">
              <a:lnSpc>
                <a:spcPct val="100000"/>
              </a:lnSpc>
              <a:spcBef>
                <a:spcPts val="225"/>
              </a:spcBef>
              <a:buFont typeface="Arial"/>
              <a:buChar char="–"/>
              <a:tabLst>
                <a:tab pos="756920" algn="l"/>
              </a:tabLst>
            </a:pPr>
            <a:endParaRPr lang="en-GB" sz="2400" dirty="0">
              <a:cs typeface="Calibri"/>
            </a:endParaRPr>
          </a:p>
        </p:txBody>
      </p:sp>
    </p:spTree>
    <p:extLst>
      <p:ext uri="{BB962C8B-B14F-4D97-AF65-F5344CB8AC3E}">
        <p14:creationId xmlns:p14="http://schemas.microsoft.com/office/powerpoint/2010/main" val="1001529669"/>
      </p:ext>
    </p:extLst>
  </p:cSld>
  <p:clrMapOvr>
    <a:masterClrMapping/>
  </p:clrMapOvr>
  <mc:AlternateContent xmlns:mc="http://schemas.openxmlformats.org/markup-compatibility/2006" xmlns:p14="http://schemas.microsoft.com/office/powerpoint/2010/main">
    <mc:Choice Requires="p14">
      <p:transition spd="slow" p14:dur="2000" advTm="71963"/>
    </mc:Choice>
    <mc:Fallback xmlns="">
      <p:transition spd="slow" advTm="7196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4876799" cy="492443"/>
          </a:xfrm>
          <a:prstGeom prst="rect">
            <a:avLst/>
          </a:prstGeom>
        </p:spPr>
        <p:txBody>
          <a:bodyPr vert="horz" wrap="square" lIns="0" tIns="0" rIns="0" bIns="0" rtlCol="0">
            <a:spAutoFit/>
          </a:bodyPr>
          <a:lstStyle/>
          <a:p>
            <a:pPr marL="12700">
              <a:lnSpc>
                <a:spcPct val="100000"/>
              </a:lnSpc>
            </a:pPr>
            <a:r>
              <a:rPr lang="en-GB" sz="3200" b="1" dirty="0">
                <a:latin typeface="Calibri"/>
                <a:cs typeface="Calibri"/>
              </a:rPr>
              <a:t>1. Curriculum Structure</a:t>
            </a:r>
            <a:r>
              <a:rPr lang="en-GB" sz="3200" b="1" spc="-10" dirty="0">
                <a:latin typeface="Calibri"/>
                <a:cs typeface="Calibri"/>
              </a:rPr>
              <a:t> </a:t>
            </a:r>
            <a:r>
              <a:rPr lang="en-GB" sz="3200" b="1" i="1" dirty="0">
                <a:latin typeface="Calibri"/>
                <a:cs typeface="Calibri"/>
              </a:rPr>
              <a:t>(d)</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5</a:t>
            </a:fld>
            <a:endParaRPr lang="en-GB" sz="1800" b="1" dirty="0"/>
          </a:p>
        </p:txBody>
      </p:sp>
      <p:sp>
        <p:nvSpPr>
          <p:cNvPr id="5" name="Rectangle 4"/>
          <p:cNvSpPr/>
          <p:nvPr/>
        </p:nvSpPr>
        <p:spPr>
          <a:xfrm>
            <a:off x="266700" y="1767781"/>
            <a:ext cx="8610600" cy="2667397"/>
          </a:xfrm>
          <a:prstGeom prst="rect">
            <a:avLst/>
          </a:prstGeom>
        </p:spPr>
        <p:txBody>
          <a:bodyPr wrap="square">
            <a:spAutoFit/>
          </a:bodyPr>
          <a:lstStyle/>
          <a:p>
            <a:pPr marL="355600" indent="-342900">
              <a:lnSpc>
                <a:spcPct val="100000"/>
              </a:lnSpc>
              <a:buFont typeface="Wingdings" panose="05000000000000000000" pitchFamily="2" charset="2"/>
              <a:buChar char="q"/>
            </a:pPr>
            <a:r>
              <a:rPr lang="en-GB" sz="2400" spc="-5" dirty="0">
                <a:cs typeface="Calibri"/>
              </a:rPr>
              <a:t>Implications </a:t>
            </a:r>
            <a:r>
              <a:rPr lang="en-GB" sz="2400" spc="-10" dirty="0">
                <a:cs typeface="Calibri"/>
              </a:rPr>
              <a:t>for</a:t>
            </a:r>
            <a:r>
              <a:rPr lang="en-GB" sz="2400" spc="-80" dirty="0">
                <a:cs typeface="Calibri"/>
              </a:rPr>
              <a:t> </a:t>
            </a:r>
            <a:r>
              <a:rPr lang="en-GB" sz="2400" spc="-5" dirty="0">
                <a:cs typeface="Calibri"/>
              </a:rPr>
              <a:t>Externals</a:t>
            </a:r>
            <a:endParaRPr lang="en-GB" sz="2000" dirty="0">
              <a:cs typeface="Calibri"/>
            </a:endParaRPr>
          </a:p>
          <a:p>
            <a:pPr>
              <a:lnSpc>
                <a:spcPct val="100000"/>
              </a:lnSpc>
              <a:spcBef>
                <a:spcPts val="5"/>
              </a:spcBef>
            </a:pPr>
            <a:endParaRPr lang="en-GB" sz="1000" dirty="0">
              <a:latin typeface="Times New Roman"/>
              <a:cs typeface="Times New Roman"/>
            </a:endParaRPr>
          </a:p>
          <a:p>
            <a:pPr marL="714375" indent="-350838">
              <a:lnSpc>
                <a:spcPct val="100000"/>
              </a:lnSpc>
              <a:buFont typeface="Courier New" panose="02070309020205020404" pitchFamily="49" charset="0"/>
              <a:buChar char="o"/>
              <a:tabLst>
                <a:tab pos="714375" algn="l"/>
              </a:tabLst>
            </a:pPr>
            <a:r>
              <a:rPr lang="en-GB" sz="2000" spc="-50" dirty="0">
                <a:solidFill>
                  <a:srgbClr val="FF0000"/>
                </a:solidFill>
                <a:cs typeface="Calibri"/>
              </a:rPr>
              <a:t>You </a:t>
            </a:r>
            <a:r>
              <a:rPr lang="en-GB" sz="2000" u="heavy" spc="-5" dirty="0">
                <a:solidFill>
                  <a:srgbClr val="FF0000"/>
                </a:solidFill>
                <a:cs typeface="Calibri"/>
              </a:rPr>
              <a:t>will</a:t>
            </a:r>
            <a:r>
              <a:rPr lang="en-GB" sz="2000" spc="-5" dirty="0">
                <a:solidFill>
                  <a:srgbClr val="FF0000"/>
                </a:solidFill>
                <a:cs typeface="Calibri"/>
              </a:rPr>
              <a:t> be </a:t>
            </a:r>
            <a:r>
              <a:rPr lang="en-GB" sz="2000" spc="-15" dirty="0">
                <a:solidFill>
                  <a:srgbClr val="FF0000"/>
                </a:solidFill>
                <a:cs typeface="Calibri"/>
              </a:rPr>
              <a:t>asked to</a:t>
            </a:r>
            <a:r>
              <a:rPr lang="en-GB" sz="2000" spc="20" dirty="0">
                <a:solidFill>
                  <a:srgbClr val="FF0000"/>
                </a:solidFill>
                <a:cs typeface="Calibri"/>
              </a:rPr>
              <a:t> </a:t>
            </a:r>
            <a:r>
              <a:rPr lang="en-GB" sz="2000" spc="-5" dirty="0">
                <a:solidFill>
                  <a:srgbClr val="FF0000"/>
                </a:solidFill>
                <a:cs typeface="Calibri"/>
              </a:rPr>
              <a:t>confirm:</a:t>
            </a:r>
            <a:endParaRPr lang="en-GB" sz="2000" dirty="0">
              <a:solidFill>
                <a:srgbClr val="FF0000"/>
              </a:solidFill>
              <a:cs typeface="Calibri"/>
            </a:endParaRPr>
          </a:p>
          <a:p>
            <a:pPr marL="1077913" lvl="1" indent="-363538">
              <a:lnSpc>
                <a:spcPct val="100000"/>
              </a:lnSpc>
              <a:spcBef>
                <a:spcPts val="240"/>
              </a:spcBef>
              <a:buFont typeface="Wingdings" panose="05000000000000000000" pitchFamily="2" charset="2"/>
              <a:buChar char="§"/>
              <a:tabLst>
                <a:tab pos="1077913" algn="l"/>
              </a:tabLst>
            </a:pPr>
            <a:r>
              <a:rPr lang="en-GB" sz="2000" u="heavy" spc="-5" dirty="0">
                <a:solidFill>
                  <a:srgbClr val="0070C0"/>
                </a:solidFill>
                <a:cs typeface="Calibri"/>
              </a:rPr>
              <a:t>marks </a:t>
            </a:r>
            <a:r>
              <a:rPr lang="en-GB" sz="2000" u="heavy" dirty="0">
                <a:solidFill>
                  <a:srgbClr val="0070C0"/>
                </a:solidFill>
                <a:cs typeface="Calibri"/>
              </a:rPr>
              <a:t>&amp; </a:t>
            </a:r>
            <a:r>
              <a:rPr lang="en-GB" sz="2000" u="heavy" spc="-5" dirty="0">
                <a:solidFill>
                  <a:srgbClr val="0070C0"/>
                </a:solidFill>
                <a:cs typeface="Calibri"/>
              </a:rPr>
              <a:t>grades </a:t>
            </a:r>
            <a:r>
              <a:rPr lang="en-GB" sz="2000" spc="-15" dirty="0">
                <a:solidFill>
                  <a:srgbClr val="0070C0"/>
                </a:solidFill>
                <a:cs typeface="Calibri"/>
              </a:rPr>
              <a:t>for </a:t>
            </a:r>
            <a:r>
              <a:rPr lang="en-GB" sz="2000" dirty="0">
                <a:solidFill>
                  <a:srgbClr val="0070C0"/>
                </a:solidFill>
                <a:cs typeface="Calibri"/>
              </a:rPr>
              <a:t>individual </a:t>
            </a:r>
            <a:r>
              <a:rPr lang="en-GB" sz="2000" spc="-5" dirty="0">
                <a:solidFill>
                  <a:srgbClr val="0070C0"/>
                </a:solidFill>
                <a:cs typeface="Calibri"/>
              </a:rPr>
              <a:t>assessments,</a:t>
            </a:r>
            <a:r>
              <a:rPr lang="en-GB" sz="2000" spc="-15" dirty="0">
                <a:solidFill>
                  <a:srgbClr val="0070C0"/>
                </a:solidFill>
                <a:cs typeface="Calibri"/>
              </a:rPr>
              <a:t> </a:t>
            </a:r>
            <a:r>
              <a:rPr lang="en-GB" sz="2000" dirty="0">
                <a:solidFill>
                  <a:srgbClr val="0070C0"/>
                </a:solidFill>
                <a:cs typeface="Calibri"/>
              </a:rPr>
              <a:t>and</a:t>
            </a:r>
          </a:p>
          <a:p>
            <a:pPr marL="1077913" lvl="1" indent="-363538">
              <a:lnSpc>
                <a:spcPct val="100000"/>
              </a:lnSpc>
              <a:spcBef>
                <a:spcPts val="240"/>
              </a:spcBef>
              <a:buFont typeface="Wingdings" panose="05000000000000000000" pitchFamily="2" charset="2"/>
              <a:buChar char="§"/>
              <a:tabLst>
                <a:tab pos="1077913" algn="l"/>
              </a:tabLst>
            </a:pPr>
            <a:r>
              <a:rPr lang="en-GB" sz="2000" u="heavy" spc="-10" dirty="0">
                <a:solidFill>
                  <a:srgbClr val="0070C0"/>
                </a:solidFill>
                <a:cs typeface="Calibri"/>
              </a:rPr>
              <a:t>aggregate </a:t>
            </a:r>
            <a:r>
              <a:rPr lang="en-GB" sz="2000" u="heavy" spc="-5" dirty="0">
                <a:solidFill>
                  <a:srgbClr val="0070C0"/>
                </a:solidFill>
                <a:cs typeface="Calibri"/>
              </a:rPr>
              <a:t>marks </a:t>
            </a:r>
            <a:r>
              <a:rPr lang="en-GB" sz="2000" u="heavy" dirty="0">
                <a:solidFill>
                  <a:srgbClr val="0070C0"/>
                </a:solidFill>
                <a:cs typeface="Calibri"/>
              </a:rPr>
              <a:t>&amp; </a:t>
            </a:r>
            <a:r>
              <a:rPr lang="en-GB" sz="2000" u="heavy" spc="-5" dirty="0">
                <a:solidFill>
                  <a:srgbClr val="0070C0"/>
                </a:solidFill>
                <a:cs typeface="Calibri"/>
              </a:rPr>
              <a:t>grades </a:t>
            </a:r>
            <a:r>
              <a:rPr lang="en-GB" sz="2000" spc="-15" dirty="0">
                <a:solidFill>
                  <a:srgbClr val="0070C0"/>
                </a:solidFill>
                <a:cs typeface="Calibri"/>
              </a:rPr>
              <a:t>for</a:t>
            </a:r>
            <a:r>
              <a:rPr lang="en-GB" sz="2000" spc="-50" dirty="0">
                <a:solidFill>
                  <a:srgbClr val="0070C0"/>
                </a:solidFill>
                <a:cs typeface="Calibri"/>
              </a:rPr>
              <a:t> </a:t>
            </a:r>
            <a:r>
              <a:rPr lang="en-GB" sz="2000" spc="-10" dirty="0">
                <a:solidFill>
                  <a:srgbClr val="0070C0"/>
                </a:solidFill>
                <a:cs typeface="Calibri"/>
              </a:rPr>
              <a:t>blocks.</a:t>
            </a:r>
            <a:endParaRPr lang="en-GB" sz="2000" dirty="0">
              <a:solidFill>
                <a:srgbClr val="0070C0"/>
              </a:solidFill>
              <a:cs typeface="Calibri"/>
            </a:endParaRPr>
          </a:p>
          <a:p>
            <a:pPr marL="1077913" lvl="1" indent="-363538">
              <a:lnSpc>
                <a:spcPct val="100000"/>
              </a:lnSpc>
              <a:spcBef>
                <a:spcPts val="5"/>
              </a:spcBef>
              <a:buClr>
                <a:srgbClr val="FF0000"/>
              </a:buClr>
              <a:buFont typeface="Courier New" panose="02070309020205020404" pitchFamily="49" charset="0"/>
              <a:buChar char="o"/>
            </a:pPr>
            <a:endParaRPr lang="en-GB" sz="1000" dirty="0">
              <a:solidFill>
                <a:srgbClr val="FF0000"/>
              </a:solidFill>
              <a:latin typeface="Times New Roman"/>
              <a:cs typeface="Times New Roman"/>
            </a:endParaRPr>
          </a:p>
          <a:p>
            <a:pPr lvl="1">
              <a:lnSpc>
                <a:spcPct val="100000"/>
              </a:lnSpc>
              <a:spcBef>
                <a:spcPts val="15"/>
              </a:spcBef>
              <a:buClr>
                <a:srgbClr val="FF0000"/>
              </a:buClr>
              <a:buFont typeface="Arial"/>
              <a:buChar char="–"/>
            </a:pPr>
            <a:endParaRPr lang="en-GB" sz="1000" dirty="0">
              <a:latin typeface="Times New Roman"/>
              <a:cs typeface="Times New Roman"/>
            </a:endParaRPr>
          </a:p>
          <a:p>
            <a:pPr marL="714375" marR="33655" indent="-350838">
              <a:lnSpc>
                <a:spcPct val="100000"/>
              </a:lnSpc>
              <a:buFont typeface="Courier New" panose="02070309020205020404" pitchFamily="49" charset="0"/>
              <a:buChar char="o"/>
              <a:tabLst>
                <a:tab pos="714375" algn="l"/>
              </a:tabLst>
            </a:pPr>
            <a:r>
              <a:rPr lang="en-GB" sz="2000" spc="-50" dirty="0">
                <a:solidFill>
                  <a:srgbClr val="FF0000"/>
                </a:solidFill>
                <a:cs typeface="Calibri"/>
              </a:rPr>
              <a:t>You </a:t>
            </a:r>
            <a:r>
              <a:rPr lang="en-GB" sz="2000" spc="-5" dirty="0">
                <a:solidFill>
                  <a:srgbClr val="FF0000"/>
                </a:solidFill>
                <a:cs typeface="Calibri"/>
              </a:rPr>
              <a:t>might </a:t>
            </a:r>
            <a:r>
              <a:rPr lang="en-GB" sz="2000" dirty="0">
                <a:solidFill>
                  <a:srgbClr val="FF0000"/>
                </a:solidFill>
                <a:cs typeface="Calibri"/>
              </a:rPr>
              <a:t>be </a:t>
            </a:r>
            <a:r>
              <a:rPr lang="en-GB" sz="2000" spc="-15" dirty="0">
                <a:solidFill>
                  <a:srgbClr val="FF0000"/>
                </a:solidFill>
                <a:cs typeface="Calibri"/>
              </a:rPr>
              <a:t>asked </a:t>
            </a:r>
            <a:r>
              <a:rPr lang="en-GB" sz="2000" spc="-10" dirty="0">
                <a:solidFill>
                  <a:srgbClr val="FF0000"/>
                </a:solidFill>
                <a:cs typeface="Calibri"/>
              </a:rPr>
              <a:t>to </a:t>
            </a:r>
            <a:r>
              <a:rPr lang="en-GB" sz="2000" dirty="0">
                <a:solidFill>
                  <a:srgbClr val="FF0000"/>
                </a:solidFill>
                <a:cs typeface="Calibri"/>
              </a:rPr>
              <a:t>look </a:t>
            </a:r>
            <a:r>
              <a:rPr lang="en-GB" sz="2000" spc="-15" dirty="0">
                <a:solidFill>
                  <a:srgbClr val="FF0000"/>
                </a:solidFill>
                <a:cs typeface="Calibri"/>
              </a:rPr>
              <a:t>at </a:t>
            </a:r>
            <a:r>
              <a:rPr lang="en-GB" sz="2000" dirty="0">
                <a:solidFill>
                  <a:srgbClr val="FF0000"/>
                </a:solidFill>
                <a:cs typeface="Calibri"/>
              </a:rPr>
              <a:t>an </a:t>
            </a:r>
            <a:r>
              <a:rPr lang="en-GB" sz="2000" spc="-10" dirty="0">
                <a:solidFill>
                  <a:srgbClr val="FF0000"/>
                </a:solidFill>
                <a:cs typeface="Calibri"/>
              </a:rPr>
              <a:t>“integrated” </a:t>
            </a:r>
            <a:r>
              <a:rPr lang="en-GB" sz="2000" spc="-5" dirty="0">
                <a:solidFill>
                  <a:srgbClr val="FF0000"/>
                </a:solidFill>
                <a:cs typeface="Calibri"/>
              </a:rPr>
              <a:t>dissertation </a:t>
            </a:r>
            <a:r>
              <a:rPr lang="en-GB" sz="2000" dirty="0">
                <a:solidFill>
                  <a:srgbClr val="FF0000"/>
                </a:solidFill>
                <a:cs typeface="Calibri"/>
              </a:rPr>
              <a:t>[eg in </a:t>
            </a:r>
            <a:r>
              <a:rPr lang="en-GB" sz="2000" spc="-5" dirty="0">
                <a:solidFill>
                  <a:srgbClr val="FF0000"/>
                </a:solidFill>
                <a:cs typeface="Calibri"/>
              </a:rPr>
              <a:t>Education  </a:t>
            </a:r>
            <a:r>
              <a:rPr lang="en-GB" sz="2000" dirty="0">
                <a:solidFill>
                  <a:srgbClr val="FF0000"/>
                </a:solidFill>
                <a:cs typeface="Calibri"/>
              </a:rPr>
              <a:t>&amp;</a:t>
            </a:r>
            <a:r>
              <a:rPr lang="en-GB" sz="2000" spc="-80" dirty="0">
                <a:solidFill>
                  <a:srgbClr val="FF0000"/>
                </a:solidFill>
                <a:cs typeface="Calibri"/>
              </a:rPr>
              <a:t> </a:t>
            </a:r>
            <a:r>
              <a:rPr lang="en-GB" sz="2000" spc="-5" dirty="0">
                <a:solidFill>
                  <a:srgbClr val="FF0000"/>
                </a:solidFill>
                <a:cs typeface="Calibri"/>
              </a:rPr>
              <a:t>Music].</a:t>
            </a:r>
            <a:endParaRPr lang="en-GB" sz="2000" dirty="0">
              <a:solidFill>
                <a:srgbClr val="FF0000"/>
              </a:solidFill>
              <a:cs typeface="Calibri"/>
            </a:endParaRPr>
          </a:p>
          <a:p>
            <a:pPr>
              <a:lnSpc>
                <a:spcPct val="100000"/>
              </a:lnSpc>
              <a:spcBef>
                <a:spcPts val="28"/>
              </a:spcBef>
              <a:buFont typeface="Arial"/>
              <a:buChar char="•"/>
            </a:pPr>
            <a:endParaRPr lang="en-GB" sz="1000" dirty="0">
              <a:latin typeface="Times New Roman"/>
              <a:cs typeface="Times New Roman"/>
            </a:endParaRPr>
          </a:p>
        </p:txBody>
      </p:sp>
    </p:spTree>
    <p:extLst>
      <p:ext uri="{BB962C8B-B14F-4D97-AF65-F5344CB8AC3E}">
        <p14:creationId xmlns:p14="http://schemas.microsoft.com/office/powerpoint/2010/main" val="1739279896"/>
      </p:ext>
    </p:extLst>
  </p:cSld>
  <p:clrMapOvr>
    <a:masterClrMapping/>
  </p:clrMapOvr>
  <mc:AlternateContent xmlns:mc="http://schemas.openxmlformats.org/markup-compatibility/2006" xmlns:p14="http://schemas.microsoft.com/office/powerpoint/2010/main">
    <mc:Choice Requires="p14">
      <p:transition spd="slow" p14:dur="2000" advTm="82481"/>
    </mc:Choice>
    <mc:Fallback xmlns="">
      <p:transition spd="slow" advTm="824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490375"/>
            <a:ext cx="4876799" cy="984885"/>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2. Progression and Completion Rules </a:t>
            </a:r>
            <a:r>
              <a:rPr lang="en-GB" sz="3200" b="1" i="1" dirty="0">
                <a:latin typeface="Calibri"/>
                <a:cs typeface="Calibri"/>
              </a:rPr>
              <a:t>(a)</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6</a:t>
            </a:fld>
            <a:endParaRPr lang="en-GB" sz="1800" b="1" dirty="0"/>
          </a:p>
        </p:txBody>
      </p:sp>
      <p:sp>
        <p:nvSpPr>
          <p:cNvPr id="5" name="Rectangle 4"/>
          <p:cNvSpPr/>
          <p:nvPr/>
        </p:nvSpPr>
        <p:spPr>
          <a:xfrm>
            <a:off x="304800" y="2057401"/>
            <a:ext cx="8610600" cy="3262432"/>
          </a:xfrm>
          <a:prstGeom prst="rect">
            <a:avLst/>
          </a:prstGeom>
        </p:spPr>
        <p:txBody>
          <a:bodyPr wrap="square">
            <a:spAutoFit/>
          </a:bodyPr>
          <a:lstStyle/>
          <a:p>
            <a:pPr marL="355600" indent="-342900">
              <a:lnSpc>
                <a:spcPct val="100000"/>
              </a:lnSpc>
              <a:buFont typeface="Wingdings" panose="05000000000000000000" pitchFamily="2" charset="2"/>
              <a:buChar char="q"/>
            </a:pPr>
            <a:r>
              <a:rPr lang="en-GB" sz="2400" spc="-5" dirty="0">
                <a:cs typeface="Calibri"/>
              </a:rPr>
              <a:t>Scope of </a:t>
            </a:r>
            <a:r>
              <a:rPr lang="en-GB" sz="2400" dirty="0">
                <a:cs typeface="Calibri"/>
              </a:rPr>
              <a:t>the</a:t>
            </a:r>
            <a:r>
              <a:rPr lang="en-GB" sz="2400" spc="-110" dirty="0">
                <a:cs typeface="Calibri"/>
              </a:rPr>
              <a:t> </a:t>
            </a:r>
            <a:r>
              <a:rPr lang="en-GB" sz="2400" dirty="0">
                <a:cs typeface="Calibri"/>
              </a:rPr>
              <a:t>Rules</a:t>
            </a:r>
          </a:p>
          <a:p>
            <a:pPr>
              <a:lnSpc>
                <a:spcPct val="100000"/>
              </a:lnSpc>
              <a:spcBef>
                <a:spcPts val="44"/>
              </a:spcBef>
            </a:pPr>
            <a:endParaRPr lang="en-GB" sz="2050" dirty="0">
              <a:latin typeface="Times New Roman"/>
              <a:cs typeface="Times New Roman"/>
            </a:endParaRPr>
          </a:p>
          <a:p>
            <a:pPr marL="756285" indent="-342900">
              <a:lnSpc>
                <a:spcPct val="100000"/>
              </a:lnSpc>
              <a:buFont typeface="Courier New" panose="02070309020205020404" pitchFamily="49" charset="0"/>
              <a:buChar char="o"/>
              <a:tabLst>
                <a:tab pos="756920" algn="l"/>
              </a:tabLst>
            </a:pPr>
            <a:r>
              <a:rPr lang="en-GB" sz="2000" spc="-15" dirty="0">
                <a:solidFill>
                  <a:srgbClr val="FF0000"/>
                </a:solidFill>
                <a:cs typeface="Calibri"/>
              </a:rPr>
              <a:t>Continuation from </a:t>
            </a:r>
            <a:r>
              <a:rPr lang="en-GB" sz="2000" dirty="0">
                <a:solidFill>
                  <a:srgbClr val="FF0000"/>
                </a:solidFill>
                <a:cs typeface="Calibri"/>
              </a:rPr>
              <a:t>C </a:t>
            </a:r>
            <a:r>
              <a:rPr lang="en-GB" sz="2000" spc="-15" dirty="0">
                <a:solidFill>
                  <a:srgbClr val="FF0000"/>
                </a:solidFill>
                <a:cs typeface="Calibri"/>
              </a:rPr>
              <a:t>to</a:t>
            </a:r>
            <a:r>
              <a:rPr lang="en-GB" sz="2000" spc="-35" dirty="0">
                <a:solidFill>
                  <a:srgbClr val="FF0000"/>
                </a:solidFill>
                <a:cs typeface="Calibri"/>
              </a:rPr>
              <a:t> </a:t>
            </a:r>
            <a:r>
              <a:rPr lang="en-GB" sz="2000" dirty="0">
                <a:solidFill>
                  <a:srgbClr val="FF0000"/>
                </a:solidFill>
                <a:cs typeface="Calibri"/>
              </a:rPr>
              <a:t>I</a:t>
            </a:r>
          </a:p>
          <a:p>
            <a:pPr marL="342900" indent="-342900">
              <a:lnSpc>
                <a:spcPct val="100000"/>
              </a:lnSpc>
              <a:spcBef>
                <a:spcPts val="42"/>
              </a:spcBef>
              <a:buFont typeface="Courier New" panose="02070309020205020404" pitchFamily="49" charset="0"/>
              <a:buChar char="o"/>
            </a:pPr>
            <a:endParaRPr lang="en-GB" sz="2000" dirty="0">
              <a:solidFill>
                <a:srgbClr val="FF0000"/>
              </a:solidFill>
              <a:latin typeface="Times New Roman"/>
              <a:cs typeface="Times New Roman"/>
            </a:endParaRPr>
          </a:p>
          <a:p>
            <a:pPr marL="756285" indent="-342900">
              <a:lnSpc>
                <a:spcPct val="100000"/>
              </a:lnSpc>
              <a:buFont typeface="Courier New" panose="02070309020205020404" pitchFamily="49" charset="0"/>
              <a:buChar char="o"/>
              <a:tabLst>
                <a:tab pos="756920" algn="l"/>
              </a:tabLst>
            </a:pPr>
            <a:r>
              <a:rPr lang="en-GB" sz="2000" spc="-10" dirty="0">
                <a:solidFill>
                  <a:srgbClr val="FF0000"/>
                </a:solidFill>
                <a:cs typeface="Calibri"/>
              </a:rPr>
              <a:t>Continuation </a:t>
            </a:r>
            <a:r>
              <a:rPr lang="en-GB" sz="2000" spc="-15" dirty="0">
                <a:solidFill>
                  <a:srgbClr val="FF0000"/>
                </a:solidFill>
                <a:cs typeface="Calibri"/>
              </a:rPr>
              <a:t>from </a:t>
            </a:r>
            <a:r>
              <a:rPr lang="en-GB" sz="2000" dirty="0">
                <a:solidFill>
                  <a:srgbClr val="FF0000"/>
                </a:solidFill>
                <a:cs typeface="Calibri"/>
              </a:rPr>
              <a:t>I </a:t>
            </a:r>
            <a:r>
              <a:rPr lang="en-GB" sz="2000" spc="-15" dirty="0">
                <a:solidFill>
                  <a:srgbClr val="FF0000"/>
                </a:solidFill>
                <a:cs typeface="Calibri"/>
              </a:rPr>
              <a:t>to</a:t>
            </a:r>
            <a:r>
              <a:rPr lang="en-GB" sz="2000" spc="-35" dirty="0">
                <a:solidFill>
                  <a:srgbClr val="FF0000"/>
                </a:solidFill>
                <a:cs typeface="Calibri"/>
              </a:rPr>
              <a:t> </a:t>
            </a:r>
            <a:r>
              <a:rPr lang="en-GB" sz="2000" dirty="0">
                <a:solidFill>
                  <a:srgbClr val="FF0000"/>
                </a:solidFill>
                <a:cs typeface="Calibri"/>
              </a:rPr>
              <a:t>H</a:t>
            </a:r>
          </a:p>
          <a:p>
            <a:pPr marL="342900" indent="-342900">
              <a:lnSpc>
                <a:spcPct val="100000"/>
              </a:lnSpc>
              <a:spcBef>
                <a:spcPts val="45"/>
              </a:spcBef>
              <a:buFont typeface="Courier New" panose="02070309020205020404" pitchFamily="49" charset="0"/>
              <a:buChar char="o"/>
            </a:pPr>
            <a:endParaRPr lang="en-GB" sz="2000" dirty="0">
              <a:solidFill>
                <a:srgbClr val="FF0000"/>
              </a:solidFill>
              <a:latin typeface="Times New Roman"/>
              <a:cs typeface="Times New Roman"/>
            </a:endParaRPr>
          </a:p>
          <a:p>
            <a:pPr marL="756285" indent="-342900">
              <a:lnSpc>
                <a:spcPct val="100000"/>
              </a:lnSpc>
              <a:buFont typeface="Courier New" panose="02070309020205020404" pitchFamily="49" charset="0"/>
              <a:buChar char="o"/>
              <a:tabLst>
                <a:tab pos="756920" algn="l"/>
              </a:tabLst>
            </a:pPr>
            <a:r>
              <a:rPr lang="en-GB" sz="2000" spc="-5" dirty="0">
                <a:solidFill>
                  <a:srgbClr val="FF0000"/>
                </a:solidFill>
                <a:cs typeface="Calibri"/>
              </a:rPr>
              <a:t>Completion </a:t>
            </a:r>
            <a:r>
              <a:rPr lang="en-GB" sz="2000" dirty="0">
                <a:solidFill>
                  <a:srgbClr val="FF0000"/>
                </a:solidFill>
                <a:cs typeface="Calibri"/>
              </a:rPr>
              <a:t>of </a:t>
            </a:r>
            <a:r>
              <a:rPr lang="en-GB" sz="2000" spc="-10" dirty="0">
                <a:solidFill>
                  <a:srgbClr val="FF0000"/>
                </a:solidFill>
                <a:cs typeface="Calibri"/>
              </a:rPr>
              <a:t>Level </a:t>
            </a:r>
            <a:r>
              <a:rPr lang="en-GB" sz="2000" dirty="0">
                <a:solidFill>
                  <a:srgbClr val="FF0000"/>
                </a:solidFill>
                <a:cs typeface="Calibri"/>
              </a:rPr>
              <a:t>H</a:t>
            </a:r>
            <a:r>
              <a:rPr lang="en-GB" sz="2000" spc="-20" dirty="0">
                <a:solidFill>
                  <a:srgbClr val="FF0000"/>
                </a:solidFill>
                <a:cs typeface="Calibri"/>
              </a:rPr>
              <a:t> (or Continuation to Level M for Integrated Masters students)</a:t>
            </a:r>
            <a:endParaRPr lang="en-GB" sz="2000" dirty="0">
              <a:solidFill>
                <a:srgbClr val="FF0000"/>
              </a:solidFill>
              <a:cs typeface="Calibri"/>
            </a:endParaRPr>
          </a:p>
          <a:p>
            <a:pPr>
              <a:lnSpc>
                <a:spcPct val="100000"/>
              </a:lnSpc>
            </a:pPr>
            <a:endParaRPr lang="en-GB" sz="2100" dirty="0">
              <a:latin typeface="Times New Roman"/>
              <a:cs typeface="Times New Roman"/>
            </a:endParaRPr>
          </a:p>
          <a:p>
            <a:pPr>
              <a:lnSpc>
                <a:spcPct val="100000"/>
              </a:lnSpc>
              <a:spcBef>
                <a:spcPts val="27"/>
              </a:spcBef>
            </a:pPr>
            <a:endParaRPr lang="en-GB" sz="2050" dirty="0">
              <a:latin typeface="Times New Roman"/>
              <a:cs typeface="Times New Roman"/>
            </a:endParaRPr>
          </a:p>
        </p:txBody>
      </p:sp>
    </p:spTree>
    <p:extLst>
      <p:ext uri="{BB962C8B-B14F-4D97-AF65-F5344CB8AC3E}">
        <p14:creationId xmlns:p14="http://schemas.microsoft.com/office/powerpoint/2010/main" val="3858362565"/>
      </p:ext>
    </p:extLst>
  </p:cSld>
  <p:clrMapOvr>
    <a:masterClrMapping/>
  </p:clrMapOvr>
  <mc:AlternateContent xmlns:mc="http://schemas.openxmlformats.org/markup-compatibility/2006" xmlns:p14="http://schemas.microsoft.com/office/powerpoint/2010/main">
    <mc:Choice Requires="p14">
      <p:transition spd="slow" p14:dur="2000" advTm="57066"/>
    </mc:Choice>
    <mc:Fallback xmlns="">
      <p:transition spd="slow" advTm="5706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8001000"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2. Continuation and Completion Rules </a:t>
            </a:r>
            <a:r>
              <a:rPr lang="en-GB" sz="3200" b="1" i="1" dirty="0">
                <a:latin typeface="Calibri"/>
                <a:cs typeface="Calibri"/>
              </a:rPr>
              <a:t>(b)</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7</a:t>
            </a:fld>
            <a:endParaRPr lang="en-GB" sz="1800" b="1" dirty="0"/>
          </a:p>
        </p:txBody>
      </p:sp>
      <p:sp>
        <p:nvSpPr>
          <p:cNvPr id="5" name="Rectangle 4"/>
          <p:cNvSpPr/>
          <p:nvPr/>
        </p:nvSpPr>
        <p:spPr>
          <a:xfrm>
            <a:off x="154172" y="1378319"/>
            <a:ext cx="8608828" cy="5147563"/>
          </a:xfrm>
          <a:prstGeom prst="rect">
            <a:avLst/>
          </a:prstGeom>
        </p:spPr>
        <p:txBody>
          <a:bodyPr wrap="square">
            <a:spAutoFit/>
          </a:bodyPr>
          <a:lstStyle/>
          <a:p>
            <a:pPr>
              <a:lnSpc>
                <a:spcPct val="100000"/>
              </a:lnSpc>
              <a:spcBef>
                <a:spcPts val="44"/>
              </a:spcBef>
            </a:pPr>
            <a:endParaRPr lang="en-GB" sz="2050" dirty="0">
              <a:latin typeface="Times New Roman"/>
              <a:cs typeface="Times New Roman"/>
            </a:endParaRPr>
          </a:p>
          <a:p>
            <a:pPr marL="355600" indent="-342900">
              <a:lnSpc>
                <a:spcPct val="100000"/>
              </a:lnSpc>
              <a:buFont typeface="Wingdings" panose="05000000000000000000" pitchFamily="2" charset="2"/>
              <a:buChar char="q"/>
            </a:pPr>
            <a:r>
              <a:rPr lang="en-GB" sz="2400" spc="-10" dirty="0">
                <a:cs typeface="Wingdings"/>
              </a:rPr>
              <a:t>RULE ONE:</a:t>
            </a:r>
          </a:p>
          <a:p>
            <a:pPr marL="363538">
              <a:lnSpc>
                <a:spcPct val="100000"/>
              </a:lnSpc>
            </a:pPr>
            <a:r>
              <a:rPr lang="en-GB" sz="2400" spc="-10" dirty="0">
                <a:cs typeface="Calibri"/>
              </a:rPr>
              <a:t>All Level F and C students, All single honours students at Levels I/H and M:</a:t>
            </a:r>
          </a:p>
          <a:p>
            <a:pPr marL="363538">
              <a:lnSpc>
                <a:spcPct val="100000"/>
              </a:lnSpc>
            </a:pPr>
            <a:r>
              <a:rPr lang="en-GB" sz="2400" spc="-10" dirty="0">
                <a:solidFill>
                  <a:srgbClr val="00B050"/>
                </a:solidFill>
                <a:cs typeface="Calibri"/>
              </a:rPr>
              <a:t>Must get </a:t>
            </a:r>
            <a:r>
              <a:rPr lang="en-GB" sz="2400" dirty="0">
                <a:solidFill>
                  <a:srgbClr val="00B050"/>
                </a:solidFill>
                <a:cs typeface="Calibri"/>
              </a:rPr>
              <a:t>an </a:t>
            </a:r>
            <a:r>
              <a:rPr lang="en-GB" sz="2400" spc="-10" dirty="0">
                <a:solidFill>
                  <a:srgbClr val="00B050"/>
                </a:solidFill>
                <a:cs typeface="Calibri"/>
              </a:rPr>
              <a:t>aggregate </a:t>
            </a:r>
            <a:r>
              <a:rPr lang="en-GB" sz="2400" dirty="0">
                <a:solidFill>
                  <a:srgbClr val="00B050"/>
                </a:solidFill>
                <a:cs typeface="Calibri"/>
              </a:rPr>
              <a:t>mark of 40 or </a:t>
            </a:r>
            <a:r>
              <a:rPr lang="en-GB" sz="2400" spc="-5" dirty="0">
                <a:solidFill>
                  <a:srgbClr val="00B050"/>
                </a:solidFill>
                <a:cs typeface="Calibri"/>
              </a:rPr>
              <a:t>higher </a:t>
            </a:r>
            <a:r>
              <a:rPr lang="en-GB" sz="2400" spc="-15" dirty="0">
                <a:solidFill>
                  <a:srgbClr val="00B050"/>
                </a:solidFill>
                <a:cs typeface="Calibri"/>
              </a:rPr>
              <a:t>for </a:t>
            </a:r>
            <a:r>
              <a:rPr lang="en-GB" sz="2400" dirty="0">
                <a:solidFill>
                  <a:srgbClr val="00B050"/>
                </a:solidFill>
                <a:cs typeface="Calibri"/>
              </a:rPr>
              <a:t>their </a:t>
            </a:r>
            <a:r>
              <a:rPr lang="en-GB" sz="2400" spc="-10" dirty="0">
                <a:solidFill>
                  <a:srgbClr val="00B050"/>
                </a:solidFill>
                <a:cs typeface="Calibri"/>
              </a:rPr>
              <a:t>current Level.</a:t>
            </a:r>
          </a:p>
          <a:p>
            <a:pPr marL="363538">
              <a:lnSpc>
                <a:spcPct val="100000"/>
              </a:lnSpc>
            </a:pPr>
            <a:endParaRPr lang="en-GB" sz="2400" spc="-10" dirty="0">
              <a:solidFill>
                <a:srgbClr val="00B050"/>
              </a:solidFill>
              <a:cs typeface="Calibri"/>
            </a:endParaRPr>
          </a:p>
          <a:p>
            <a:pPr marL="363538">
              <a:lnSpc>
                <a:spcPct val="100000"/>
              </a:lnSpc>
            </a:pPr>
            <a:r>
              <a:rPr lang="en-GB" sz="2400" spc="-10" dirty="0">
                <a:cs typeface="Calibri"/>
              </a:rPr>
              <a:t>All Combined Honours students at Levels I and H:</a:t>
            </a:r>
          </a:p>
          <a:p>
            <a:pPr marL="363538">
              <a:lnSpc>
                <a:spcPct val="100000"/>
              </a:lnSpc>
            </a:pPr>
            <a:r>
              <a:rPr lang="en-GB" sz="2400" spc="-10" dirty="0">
                <a:solidFill>
                  <a:srgbClr val="00B050"/>
                </a:solidFill>
                <a:cs typeface="Calibri"/>
              </a:rPr>
              <a:t>Must get an aggregate mark of 40 or higher for both of their subjects </a:t>
            </a:r>
          </a:p>
          <a:p>
            <a:pPr marL="363538">
              <a:lnSpc>
                <a:spcPct val="100000"/>
              </a:lnSpc>
            </a:pPr>
            <a:r>
              <a:rPr lang="en-GB" sz="2400" spc="-10" dirty="0">
                <a:solidFill>
                  <a:srgbClr val="00B050"/>
                </a:solidFill>
                <a:cs typeface="Calibri"/>
              </a:rPr>
              <a:t>Students who get 35-39 in one of their subjects may be able </a:t>
            </a:r>
          </a:p>
          <a:p>
            <a:pPr marL="363538">
              <a:lnSpc>
                <a:spcPct val="100000"/>
              </a:lnSpc>
            </a:pPr>
            <a:r>
              <a:rPr lang="en-GB" sz="2400" spc="-10" dirty="0">
                <a:solidFill>
                  <a:srgbClr val="00B050"/>
                </a:solidFill>
                <a:cs typeface="Calibri"/>
              </a:rPr>
              <a:t>to change to single honours if they have passed their second subject</a:t>
            </a:r>
            <a:endParaRPr lang="en-GB" sz="2400" dirty="0">
              <a:solidFill>
                <a:srgbClr val="00B050"/>
              </a:solidFill>
              <a:cs typeface="Calibri"/>
            </a:endParaRPr>
          </a:p>
          <a:p>
            <a:pPr>
              <a:lnSpc>
                <a:spcPct val="100000"/>
              </a:lnSpc>
              <a:spcBef>
                <a:spcPts val="5"/>
              </a:spcBef>
            </a:pPr>
            <a:endParaRPr lang="en-GB" sz="2000" dirty="0">
              <a:cs typeface="Times New Roman"/>
            </a:endParaRPr>
          </a:p>
        </p:txBody>
      </p:sp>
    </p:spTree>
    <p:extLst>
      <p:ext uri="{BB962C8B-B14F-4D97-AF65-F5344CB8AC3E}">
        <p14:creationId xmlns:p14="http://schemas.microsoft.com/office/powerpoint/2010/main" val="4282566636"/>
      </p:ext>
    </p:extLst>
  </p:cSld>
  <p:clrMapOvr>
    <a:masterClrMapping/>
  </p:clrMapOvr>
  <mc:AlternateContent xmlns:mc="http://schemas.openxmlformats.org/markup-compatibility/2006" xmlns:p14="http://schemas.microsoft.com/office/powerpoint/2010/main">
    <mc:Choice Requires="p14">
      <p:transition spd="slow" p14:dur="2000" advTm="40061"/>
    </mc:Choice>
    <mc:Fallback xmlns="">
      <p:transition spd="slow" advTm="4006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7620000"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2. Continuation and Completion Rules </a:t>
            </a:r>
            <a:r>
              <a:rPr lang="en-GB" sz="3200" b="1" i="1" dirty="0">
                <a:latin typeface="Calibri"/>
                <a:cs typeface="Calibri"/>
              </a:rPr>
              <a:t>(c)</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8</a:t>
            </a:fld>
            <a:endParaRPr lang="en-GB" sz="1800" b="1" dirty="0"/>
          </a:p>
        </p:txBody>
      </p:sp>
      <p:sp>
        <p:nvSpPr>
          <p:cNvPr id="5" name="Rectangle 4"/>
          <p:cNvSpPr/>
          <p:nvPr/>
        </p:nvSpPr>
        <p:spPr>
          <a:xfrm>
            <a:off x="228600" y="1371600"/>
            <a:ext cx="8686799" cy="4524315"/>
          </a:xfrm>
          <a:prstGeom prst="rect">
            <a:avLst/>
          </a:prstGeom>
        </p:spPr>
        <p:txBody>
          <a:bodyPr wrap="square">
            <a:spAutoFit/>
          </a:bodyPr>
          <a:lstStyle/>
          <a:p>
            <a:pPr marL="12700">
              <a:lnSpc>
                <a:spcPct val="100000"/>
              </a:lnSpc>
            </a:pPr>
            <a:r>
              <a:rPr lang="en-GB" sz="2800" spc="-10" dirty="0">
                <a:solidFill>
                  <a:srgbClr val="FF0000"/>
                </a:solidFill>
                <a:cs typeface="Wingdings"/>
              </a:rPr>
              <a:t>For all students</a:t>
            </a:r>
          </a:p>
          <a:p>
            <a:pPr marL="355600" indent="-342900">
              <a:lnSpc>
                <a:spcPct val="100000"/>
              </a:lnSpc>
              <a:buFont typeface="Wingdings" panose="05000000000000000000" pitchFamily="2" charset="2"/>
              <a:buChar char="q"/>
            </a:pPr>
            <a:r>
              <a:rPr lang="en-GB" sz="2400" spc="-10" dirty="0">
                <a:cs typeface="Wingdings"/>
              </a:rPr>
              <a:t>RULE TWO:</a:t>
            </a:r>
          </a:p>
          <a:p>
            <a:pPr marL="12700">
              <a:lnSpc>
                <a:spcPct val="100000"/>
              </a:lnSpc>
            </a:pPr>
            <a:r>
              <a:rPr lang="en-GB" sz="2400" spc="-15" dirty="0">
                <a:cs typeface="Calibri"/>
              </a:rPr>
              <a:t>Pass </a:t>
            </a:r>
            <a:r>
              <a:rPr lang="en-GB" sz="2400" spc="-10" dirty="0">
                <a:cs typeface="Calibri"/>
              </a:rPr>
              <a:t>any </a:t>
            </a:r>
            <a:r>
              <a:rPr lang="en-GB" sz="2400" spc="-5" dirty="0">
                <a:cs typeface="Calibri"/>
              </a:rPr>
              <a:t>assessments designated </a:t>
            </a:r>
            <a:r>
              <a:rPr lang="en-GB" sz="2400" dirty="0">
                <a:cs typeface="Calibri"/>
              </a:rPr>
              <a:t>as “Qualifying </a:t>
            </a:r>
            <a:r>
              <a:rPr lang="en-GB" sz="2400" spc="-20" dirty="0">
                <a:cs typeface="Calibri"/>
              </a:rPr>
              <a:t>Components”, </a:t>
            </a:r>
            <a:r>
              <a:rPr lang="en-GB" sz="2400" dirty="0">
                <a:cs typeface="Calibri"/>
              </a:rPr>
              <a:t>or </a:t>
            </a:r>
            <a:r>
              <a:rPr lang="en-GB" sz="2400" spc="-5" dirty="0">
                <a:cs typeface="Calibri"/>
              </a:rPr>
              <a:t>groups </a:t>
            </a:r>
            <a:r>
              <a:rPr lang="en-GB" sz="2400" dirty="0">
                <a:cs typeface="Calibri"/>
              </a:rPr>
              <a:t>of  </a:t>
            </a:r>
            <a:r>
              <a:rPr lang="en-GB" sz="2400" spc="-5" dirty="0">
                <a:cs typeface="Calibri"/>
              </a:rPr>
              <a:t>assessments designated </a:t>
            </a:r>
            <a:r>
              <a:rPr lang="en-GB" sz="2400" dirty="0">
                <a:cs typeface="Calibri"/>
              </a:rPr>
              <a:t>as “Qualifying</a:t>
            </a:r>
            <a:r>
              <a:rPr lang="en-GB" sz="2400" spc="5" dirty="0">
                <a:cs typeface="Calibri"/>
              </a:rPr>
              <a:t> </a:t>
            </a:r>
            <a:r>
              <a:rPr lang="en-GB" sz="2400" spc="-35" dirty="0">
                <a:cs typeface="Calibri"/>
              </a:rPr>
              <a:t>Sets” OR meet any other requirements of professional bodies.</a:t>
            </a:r>
            <a:endParaRPr lang="en-GB" sz="2400" dirty="0">
              <a:cs typeface="Calibri"/>
            </a:endParaRPr>
          </a:p>
          <a:p>
            <a:pPr marL="756285" indent="-342900">
              <a:lnSpc>
                <a:spcPct val="100000"/>
              </a:lnSpc>
              <a:buFont typeface="Courier New" panose="02070309020205020404" pitchFamily="49" charset="0"/>
              <a:buChar char="o"/>
              <a:tabLst>
                <a:tab pos="756920" algn="l"/>
              </a:tabLst>
            </a:pPr>
            <a:endParaRPr lang="en-GB" sz="2000" dirty="0">
              <a:cs typeface="Calibri"/>
            </a:endParaRPr>
          </a:p>
          <a:p>
            <a:pPr marL="355600" indent="-342900">
              <a:lnSpc>
                <a:spcPct val="100000"/>
              </a:lnSpc>
              <a:buFont typeface="Wingdings" panose="05000000000000000000" pitchFamily="2" charset="2"/>
              <a:buChar char="q"/>
            </a:pPr>
            <a:r>
              <a:rPr lang="en-GB" sz="2400" spc="-10" dirty="0">
                <a:cs typeface="Wingdings"/>
              </a:rPr>
              <a:t>RULE THREE:</a:t>
            </a:r>
          </a:p>
          <a:p>
            <a:pPr marL="12700">
              <a:lnSpc>
                <a:spcPct val="100000"/>
              </a:lnSpc>
            </a:pPr>
            <a:r>
              <a:rPr lang="en-GB" sz="2400" spc="-10" dirty="0">
                <a:cs typeface="Wingdings"/>
              </a:rPr>
              <a:t>Have attempted all assessments, if you have any non submission outcomes you will not be able to progress or complete. This includes not just non submissions but also assessments not yet submitted due to mitigating circumstances. This also applies where a mark of 0 is associated with academic misconduct.</a:t>
            </a:r>
          </a:p>
        </p:txBody>
      </p:sp>
    </p:spTree>
    <p:extLst>
      <p:ext uri="{BB962C8B-B14F-4D97-AF65-F5344CB8AC3E}">
        <p14:creationId xmlns:p14="http://schemas.microsoft.com/office/powerpoint/2010/main" val="1989046356"/>
      </p:ext>
    </p:extLst>
  </p:cSld>
  <p:clrMapOvr>
    <a:masterClrMapping/>
  </p:clrMapOvr>
  <mc:AlternateContent xmlns:mc="http://schemas.openxmlformats.org/markup-compatibility/2006" xmlns:p14="http://schemas.microsoft.com/office/powerpoint/2010/main">
    <mc:Choice Requires="p14">
      <p:transition spd="slow" p14:dur="2000" advTm="140297"/>
    </mc:Choice>
    <mc:Fallback xmlns="">
      <p:transition spd="slow" advTm="14029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736596"/>
            <a:ext cx="7848600" cy="492443"/>
          </a:xfrm>
          <a:prstGeom prst="rect">
            <a:avLst/>
          </a:prstGeom>
        </p:spPr>
        <p:txBody>
          <a:bodyPr vert="horz" wrap="square" lIns="0" tIns="0" rIns="0" bIns="0" rtlCol="0">
            <a:spAutoFit/>
          </a:bodyPr>
          <a:lstStyle/>
          <a:p>
            <a:pPr marL="363538" indent="-350838">
              <a:lnSpc>
                <a:spcPct val="100000"/>
              </a:lnSpc>
            </a:pPr>
            <a:r>
              <a:rPr lang="en-GB" sz="3200" b="1" dirty="0">
                <a:latin typeface="Calibri"/>
                <a:cs typeface="Calibri"/>
              </a:rPr>
              <a:t>2. Continuation and Completion Rules </a:t>
            </a:r>
            <a:r>
              <a:rPr lang="en-GB" sz="3200" b="1" i="1" dirty="0">
                <a:latin typeface="Calibri"/>
                <a:cs typeface="Calibri"/>
              </a:rPr>
              <a:t>(e)</a:t>
            </a:r>
            <a:endParaRPr sz="3200" b="1" i="1" dirty="0">
              <a:latin typeface="Calibri"/>
              <a:cs typeface="Calibri"/>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9</a:t>
            </a:fld>
            <a:endParaRPr lang="en-GB" sz="1800" b="1" dirty="0"/>
          </a:p>
        </p:txBody>
      </p:sp>
      <p:sp>
        <p:nvSpPr>
          <p:cNvPr id="5" name="Rectangle 4"/>
          <p:cNvSpPr/>
          <p:nvPr/>
        </p:nvSpPr>
        <p:spPr>
          <a:xfrm>
            <a:off x="152400" y="1650857"/>
            <a:ext cx="8839200" cy="4292743"/>
          </a:xfrm>
          <a:prstGeom prst="rect">
            <a:avLst/>
          </a:prstGeom>
        </p:spPr>
        <p:txBody>
          <a:bodyPr wrap="square">
            <a:spAutoFit/>
          </a:bodyPr>
          <a:lstStyle/>
          <a:p>
            <a:pPr marL="355600" indent="-342900">
              <a:lnSpc>
                <a:spcPct val="100000"/>
              </a:lnSpc>
              <a:buFont typeface="Wingdings" panose="05000000000000000000" pitchFamily="2" charset="2"/>
              <a:buChar char="q"/>
            </a:pPr>
            <a:r>
              <a:rPr lang="en-GB" sz="2400" spc="-5" dirty="0">
                <a:cs typeface="Calibri"/>
              </a:rPr>
              <a:t>Implications </a:t>
            </a:r>
            <a:r>
              <a:rPr lang="en-GB" sz="2400" spc="-10" dirty="0">
                <a:cs typeface="Calibri"/>
              </a:rPr>
              <a:t>for</a:t>
            </a:r>
            <a:r>
              <a:rPr lang="en-GB" sz="2400" spc="-90" dirty="0">
                <a:cs typeface="Calibri"/>
              </a:rPr>
              <a:t> </a:t>
            </a:r>
            <a:r>
              <a:rPr lang="en-GB" sz="2400" spc="-5" dirty="0">
                <a:cs typeface="Calibri"/>
              </a:rPr>
              <a:t>Externals:</a:t>
            </a:r>
            <a:endParaRPr lang="en-GB" sz="2400" dirty="0">
              <a:cs typeface="Calibri"/>
            </a:endParaRPr>
          </a:p>
          <a:p>
            <a:pPr marL="714375" indent="-350838">
              <a:lnSpc>
                <a:spcPct val="100000"/>
              </a:lnSpc>
              <a:spcBef>
                <a:spcPts val="480"/>
              </a:spcBef>
              <a:buFont typeface="Courier New" panose="02070309020205020404" pitchFamily="49" charset="0"/>
              <a:buChar char="o"/>
              <a:tabLst>
                <a:tab pos="714375" algn="l"/>
              </a:tabLst>
            </a:pPr>
            <a:r>
              <a:rPr lang="en-GB" sz="2000" spc="-50" dirty="0">
                <a:solidFill>
                  <a:srgbClr val="FF0000"/>
                </a:solidFill>
                <a:cs typeface="Calibri"/>
              </a:rPr>
              <a:t>You </a:t>
            </a:r>
            <a:r>
              <a:rPr lang="en-GB" sz="2000" dirty="0">
                <a:solidFill>
                  <a:srgbClr val="FF0000"/>
                </a:solidFill>
                <a:cs typeface="Calibri"/>
              </a:rPr>
              <a:t>need </a:t>
            </a:r>
            <a:r>
              <a:rPr lang="en-GB" sz="2000" spc="-15" dirty="0">
                <a:solidFill>
                  <a:srgbClr val="FF0000"/>
                </a:solidFill>
                <a:cs typeface="Calibri"/>
              </a:rPr>
              <a:t>to </a:t>
            </a:r>
            <a:r>
              <a:rPr lang="en-GB" sz="2000" dirty="0">
                <a:solidFill>
                  <a:srgbClr val="FF0000"/>
                </a:solidFill>
                <a:cs typeface="Calibri"/>
              </a:rPr>
              <a:t>be </a:t>
            </a:r>
            <a:r>
              <a:rPr lang="en-GB" sz="2000" spc="-10" dirty="0">
                <a:solidFill>
                  <a:srgbClr val="FF0000"/>
                </a:solidFill>
                <a:cs typeface="Calibri"/>
              </a:rPr>
              <a:t>satisfied </a:t>
            </a:r>
            <a:r>
              <a:rPr lang="en-GB" sz="2000" spc="-5" dirty="0">
                <a:solidFill>
                  <a:srgbClr val="FF0000"/>
                </a:solidFill>
                <a:cs typeface="Calibri"/>
              </a:rPr>
              <a:t>with </a:t>
            </a:r>
            <a:r>
              <a:rPr lang="en-GB" sz="2000" dirty="0">
                <a:solidFill>
                  <a:srgbClr val="FF0000"/>
                </a:solidFill>
                <a:cs typeface="Calibri"/>
              </a:rPr>
              <a:t>the </a:t>
            </a:r>
            <a:r>
              <a:rPr lang="en-GB" sz="2000" spc="-10" dirty="0">
                <a:solidFill>
                  <a:srgbClr val="FF0000"/>
                </a:solidFill>
                <a:cs typeface="Calibri"/>
              </a:rPr>
              <a:t>standards </a:t>
            </a:r>
            <a:r>
              <a:rPr lang="en-GB" sz="2000" spc="-5" dirty="0">
                <a:solidFill>
                  <a:srgbClr val="FF0000"/>
                </a:solidFill>
                <a:cs typeface="Calibri"/>
              </a:rPr>
              <a:t>used </a:t>
            </a:r>
            <a:r>
              <a:rPr lang="en-GB" sz="2000" spc="-15" dirty="0">
                <a:solidFill>
                  <a:srgbClr val="FF0000"/>
                </a:solidFill>
                <a:cs typeface="Calibri"/>
              </a:rPr>
              <a:t>to </a:t>
            </a:r>
            <a:r>
              <a:rPr lang="en-GB" sz="2000" dirty="0">
                <a:solidFill>
                  <a:srgbClr val="FF0000"/>
                </a:solidFill>
                <a:cs typeface="Calibri"/>
              </a:rPr>
              <a:t>assess </a:t>
            </a:r>
            <a:r>
              <a:rPr lang="en-GB" sz="2000" b="1" u="heavy" spc="-5" dirty="0">
                <a:solidFill>
                  <a:srgbClr val="FF0000"/>
                </a:solidFill>
                <a:cs typeface="Calibri"/>
              </a:rPr>
              <a:t>each</a:t>
            </a:r>
            <a:r>
              <a:rPr lang="en-GB" sz="2000" b="1" u="heavy" spc="200" dirty="0">
                <a:solidFill>
                  <a:srgbClr val="FF0000"/>
                </a:solidFill>
                <a:cs typeface="Calibri"/>
              </a:rPr>
              <a:t> </a:t>
            </a:r>
            <a:r>
              <a:rPr lang="en-GB" sz="2000" b="1" u="heavy" spc="-5" dirty="0">
                <a:solidFill>
                  <a:srgbClr val="FF0000"/>
                </a:solidFill>
                <a:cs typeface="Calibri"/>
              </a:rPr>
              <a:t>assessment</a:t>
            </a:r>
            <a:r>
              <a:rPr lang="en-GB" sz="2000" spc="-5" dirty="0">
                <a:solidFill>
                  <a:srgbClr val="FF0000"/>
                </a:solidFill>
                <a:cs typeface="Calibri"/>
              </a:rPr>
              <a:t>.</a:t>
            </a:r>
            <a:endParaRPr lang="en-GB" sz="2000" dirty="0">
              <a:solidFill>
                <a:srgbClr val="FF0000"/>
              </a:solidFill>
              <a:cs typeface="Calibri"/>
            </a:endParaRPr>
          </a:p>
          <a:p>
            <a:pPr marL="1077913" marR="5080" lvl="1" indent="-363538">
              <a:lnSpc>
                <a:spcPct val="100000"/>
              </a:lnSpc>
              <a:spcBef>
                <a:spcPts val="480"/>
              </a:spcBef>
              <a:buFont typeface="Wingdings" panose="05000000000000000000" pitchFamily="2" charset="2"/>
              <a:buChar char="§"/>
              <a:tabLst>
                <a:tab pos="756920" algn="l"/>
              </a:tabLst>
            </a:pPr>
            <a:r>
              <a:rPr lang="en-GB" sz="2000" dirty="0">
                <a:solidFill>
                  <a:srgbClr val="0070C0"/>
                </a:solidFill>
                <a:cs typeface="Calibri"/>
              </a:rPr>
              <a:t>If </a:t>
            </a:r>
            <a:r>
              <a:rPr lang="en-GB" sz="2000" spc="-10" dirty="0">
                <a:solidFill>
                  <a:srgbClr val="0070C0"/>
                </a:solidFill>
                <a:cs typeface="Calibri"/>
              </a:rPr>
              <a:t>Level </a:t>
            </a:r>
            <a:r>
              <a:rPr lang="en-GB" sz="2000" dirty="0">
                <a:solidFill>
                  <a:srgbClr val="0070C0"/>
                </a:solidFill>
                <a:cs typeface="Calibri"/>
              </a:rPr>
              <a:t>I </a:t>
            </a:r>
            <a:r>
              <a:rPr lang="en-GB" sz="2000" spc="-10" dirty="0">
                <a:solidFill>
                  <a:srgbClr val="0070C0"/>
                </a:solidFill>
                <a:cs typeface="Calibri"/>
              </a:rPr>
              <a:t>History Core </a:t>
            </a:r>
            <a:r>
              <a:rPr lang="en-GB" sz="2000" dirty="0">
                <a:solidFill>
                  <a:srgbClr val="0070C0"/>
                </a:solidFill>
                <a:cs typeface="Calibri"/>
              </a:rPr>
              <a:t>is assessed </a:t>
            </a:r>
            <a:r>
              <a:rPr lang="en-GB" sz="2000" spc="-5" dirty="0">
                <a:solidFill>
                  <a:srgbClr val="0070C0"/>
                </a:solidFill>
                <a:cs typeface="Calibri"/>
              </a:rPr>
              <a:t>by </a:t>
            </a:r>
            <a:r>
              <a:rPr lang="en-GB" sz="2000" dirty="0">
                <a:solidFill>
                  <a:srgbClr val="0070C0"/>
                </a:solidFill>
                <a:cs typeface="Calibri"/>
              </a:rPr>
              <a:t>a Nazi </a:t>
            </a:r>
            <a:r>
              <a:rPr lang="en-GB" sz="2000" spc="-5" dirty="0">
                <a:solidFill>
                  <a:srgbClr val="0070C0"/>
                </a:solidFill>
                <a:cs typeface="Calibri"/>
              </a:rPr>
              <a:t>Germany </a:t>
            </a:r>
            <a:r>
              <a:rPr lang="en-GB" sz="2000" spc="-35" dirty="0">
                <a:solidFill>
                  <a:srgbClr val="0070C0"/>
                </a:solidFill>
                <a:cs typeface="Calibri"/>
              </a:rPr>
              <a:t>essay, </a:t>
            </a:r>
            <a:r>
              <a:rPr lang="en-GB" sz="2000" dirty="0">
                <a:solidFill>
                  <a:srgbClr val="0070C0"/>
                </a:solidFill>
                <a:cs typeface="Calibri"/>
              </a:rPr>
              <a:t>a </a:t>
            </a:r>
            <a:r>
              <a:rPr lang="en-GB" sz="2000" spc="-15" dirty="0">
                <a:solidFill>
                  <a:srgbClr val="0070C0"/>
                </a:solidFill>
                <a:cs typeface="Calibri"/>
              </a:rPr>
              <a:t>Slave </a:t>
            </a:r>
            <a:r>
              <a:rPr lang="en-GB" sz="2000" spc="-35" dirty="0">
                <a:solidFill>
                  <a:srgbClr val="0070C0"/>
                </a:solidFill>
                <a:cs typeface="Calibri"/>
              </a:rPr>
              <a:t>Trade  </a:t>
            </a:r>
            <a:r>
              <a:rPr lang="en-GB" sz="2000" spc="-30" dirty="0">
                <a:solidFill>
                  <a:srgbClr val="0070C0"/>
                </a:solidFill>
                <a:cs typeface="Calibri"/>
              </a:rPr>
              <a:t>essay, </a:t>
            </a:r>
            <a:r>
              <a:rPr lang="en-GB" sz="2000" dirty="0">
                <a:solidFill>
                  <a:srgbClr val="0070C0"/>
                </a:solidFill>
                <a:cs typeface="Calibri"/>
              </a:rPr>
              <a:t>a </a:t>
            </a:r>
            <a:r>
              <a:rPr lang="en-GB" sz="2000" spc="-10" dirty="0">
                <a:solidFill>
                  <a:srgbClr val="0070C0"/>
                </a:solidFill>
                <a:cs typeface="Calibri"/>
              </a:rPr>
              <a:t>Roman </a:t>
            </a:r>
            <a:r>
              <a:rPr lang="en-GB" sz="2000" spc="-5" dirty="0">
                <a:solidFill>
                  <a:srgbClr val="0070C0"/>
                </a:solidFill>
                <a:cs typeface="Calibri"/>
              </a:rPr>
              <a:t>Britain </a:t>
            </a:r>
            <a:r>
              <a:rPr lang="en-GB" sz="2000" spc="-10" dirty="0">
                <a:solidFill>
                  <a:srgbClr val="0070C0"/>
                </a:solidFill>
                <a:cs typeface="Calibri"/>
              </a:rPr>
              <a:t>presentation </a:t>
            </a:r>
            <a:r>
              <a:rPr lang="en-GB" sz="2000" dirty="0">
                <a:solidFill>
                  <a:srgbClr val="0070C0"/>
                </a:solidFill>
                <a:cs typeface="Calibri"/>
              </a:rPr>
              <a:t>and a </a:t>
            </a:r>
            <a:r>
              <a:rPr lang="en-GB" sz="2000" spc="-5" dirty="0">
                <a:solidFill>
                  <a:srgbClr val="0070C0"/>
                </a:solidFill>
                <a:cs typeface="Calibri"/>
              </a:rPr>
              <a:t>History of Britain </a:t>
            </a:r>
            <a:r>
              <a:rPr lang="en-GB" sz="2000" spc="-20" dirty="0">
                <a:solidFill>
                  <a:srgbClr val="0070C0"/>
                </a:solidFill>
                <a:cs typeface="Calibri"/>
              </a:rPr>
              <a:t>exam</a:t>
            </a:r>
            <a:r>
              <a:rPr lang="en-GB" sz="2000" dirty="0">
                <a:solidFill>
                  <a:srgbClr val="0070C0"/>
                </a:solidFill>
                <a:cs typeface="Calibri"/>
              </a:rPr>
              <a:t>, </a:t>
            </a:r>
            <a:r>
              <a:rPr lang="en-GB" sz="2000" spc="-10" dirty="0">
                <a:solidFill>
                  <a:srgbClr val="0070C0"/>
                </a:solidFill>
                <a:cs typeface="Calibri"/>
              </a:rPr>
              <a:t>you </a:t>
            </a:r>
            <a:r>
              <a:rPr lang="en-GB" sz="2000" spc="-5" dirty="0">
                <a:solidFill>
                  <a:srgbClr val="0070C0"/>
                </a:solidFill>
                <a:cs typeface="Calibri"/>
              </a:rPr>
              <a:t>need  </a:t>
            </a:r>
            <a:r>
              <a:rPr lang="en-GB" sz="2000" spc="-15" dirty="0">
                <a:solidFill>
                  <a:srgbClr val="0070C0"/>
                </a:solidFill>
                <a:cs typeface="Calibri"/>
              </a:rPr>
              <a:t>to </a:t>
            </a:r>
            <a:r>
              <a:rPr lang="en-GB" sz="2000" spc="-5" dirty="0">
                <a:solidFill>
                  <a:srgbClr val="0070C0"/>
                </a:solidFill>
                <a:cs typeface="Calibri"/>
              </a:rPr>
              <a:t>see </a:t>
            </a:r>
            <a:r>
              <a:rPr lang="en-GB" sz="2000" dirty="0">
                <a:solidFill>
                  <a:srgbClr val="0070C0"/>
                </a:solidFill>
                <a:cs typeface="Calibri"/>
              </a:rPr>
              <a:t>samples </a:t>
            </a:r>
            <a:r>
              <a:rPr lang="en-GB" sz="2000" spc="-15" dirty="0">
                <a:solidFill>
                  <a:srgbClr val="0070C0"/>
                </a:solidFill>
                <a:cs typeface="Calibri"/>
              </a:rPr>
              <a:t>for </a:t>
            </a:r>
            <a:r>
              <a:rPr lang="en-GB" sz="2000" dirty="0">
                <a:solidFill>
                  <a:srgbClr val="0070C0"/>
                </a:solidFill>
                <a:cs typeface="Calibri"/>
              </a:rPr>
              <a:t>all 4</a:t>
            </a:r>
            <a:r>
              <a:rPr lang="en-GB" sz="2000" spc="425" dirty="0">
                <a:solidFill>
                  <a:srgbClr val="0070C0"/>
                </a:solidFill>
                <a:cs typeface="Calibri"/>
              </a:rPr>
              <a:t> </a:t>
            </a:r>
            <a:r>
              <a:rPr lang="en-GB" sz="2000" dirty="0">
                <a:solidFill>
                  <a:srgbClr val="0070C0"/>
                </a:solidFill>
                <a:cs typeface="Calibri"/>
              </a:rPr>
              <a:t>components.</a:t>
            </a:r>
          </a:p>
          <a:p>
            <a:pPr marL="714375" indent="-350838">
              <a:lnSpc>
                <a:spcPct val="100000"/>
              </a:lnSpc>
              <a:spcBef>
                <a:spcPts val="480"/>
              </a:spcBef>
              <a:buFont typeface="Courier New" panose="02070309020205020404" pitchFamily="49" charset="0"/>
              <a:buChar char="o"/>
              <a:tabLst>
                <a:tab pos="714375" algn="l"/>
              </a:tabLst>
            </a:pPr>
            <a:r>
              <a:rPr lang="en-GB" sz="2000" spc="-50" dirty="0">
                <a:solidFill>
                  <a:srgbClr val="FF0000"/>
                </a:solidFill>
                <a:cs typeface="Calibri"/>
              </a:rPr>
              <a:t>Scrutinise work at the </a:t>
            </a:r>
            <a:r>
              <a:rPr lang="en-GB" sz="2000" b="1" u="sng" spc="-50" dirty="0">
                <a:solidFill>
                  <a:srgbClr val="FF0000"/>
                </a:solidFill>
                <a:cs typeface="Calibri"/>
              </a:rPr>
              <a:t>Pass/Fail boundary</a:t>
            </a:r>
            <a:r>
              <a:rPr lang="en-GB" sz="2000" b="1" spc="-50" dirty="0">
                <a:solidFill>
                  <a:srgbClr val="FF0000"/>
                </a:solidFill>
                <a:cs typeface="Calibri"/>
              </a:rPr>
              <a:t> </a:t>
            </a:r>
            <a:r>
              <a:rPr lang="en-GB" sz="2000" spc="-50" dirty="0">
                <a:solidFill>
                  <a:srgbClr val="FF0000"/>
                </a:solidFill>
                <a:cs typeface="Calibri"/>
              </a:rPr>
              <a:t>for “qualifying components”.</a:t>
            </a:r>
            <a:endParaRPr lang="en-GB" sz="2000" dirty="0">
              <a:solidFill>
                <a:srgbClr val="FF0000"/>
              </a:solidFill>
              <a:cs typeface="Calibri"/>
            </a:endParaRPr>
          </a:p>
          <a:p>
            <a:pPr marL="1077913" marR="389255" lvl="1" indent="-363538">
              <a:lnSpc>
                <a:spcPct val="100000"/>
              </a:lnSpc>
              <a:spcBef>
                <a:spcPts val="480"/>
              </a:spcBef>
              <a:buFont typeface="Wingdings" panose="05000000000000000000" pitchFamily="2" charset="2"/>
              <a:buChar char="§"/>
              <a:tabLst>
                <a:tab pos="1077913" algn="l"/>
              </a:tabLst>
            </a:pPr>
            <a:r>
              <a:rPr lang="en-GB" sz="2000" dirty="0">
                <a:solidFill>
                  <a:srgbClr val="0070C0"/>
                </a:solidFill>
                <a:cs typeface="Calibri"/>
              </a:rPr>
              <a:t>If </a:t>
            </a:r>
            <a:r>
              <a:rPr lang="en-GB" sz="2000" spc="-5" dirty="0">
                <a:solidFill>
                  <a:srgbClr val="0070C0"/>
                </a:solidFill>
                <a:cs typeface="Calibri"/>
              </a:rPr>
              <a:t>students can </a:t>
            </a:r>
            <a:r>
              <a:rPr lang="en-GB" sz="2000" dirty="0">
                <a:solidFill>
                  <a:srgbClr val="0070C0"/>
                </a:solidFill>
                <a:cs typeface="Calibri"/>
              </a:rPr>
              <a:t>only </a:t>
            </a:r>
            <a:r>
              <a:rPr lang="en-GB" sz="2000" spc="-10" dirty="0">
                <a:solidFill>
                  <a:srgbClr val="0070C0"/>
                </a:solidFill>
                <a:cs typeface="Calibri"/>
              </a:rPr>
              <a:t>progress </a:t>
            </a:r>
            <a:r>
              <a:rPr lang="en-GB" sz="2000" dirty="0">
                <a:solidFill>
                  <a:srgbClr val="0070C0"/>
                </a:solidFill>
                <a:cs typeface="Calibri"/>
              </a:rPr>
              <a:t>if </a:t>
            </a:r>
            <a:r>
              <a:rPr lang="en-GB" sz="2000" spc="-5" dirty="0">
                <a:solidFill>
                  <a:srgbClr val="0070C0"/>
                </a:solidFill>
                <a:cs typeface="Calibri"/>
              </a:rPr>
              <a:t>they </a:t>
            </a:r>
            <a:r>
              <a:rPr lang="en-GB" sz="2000" dirty="0">
                <a:solidFill>
                  <a:srgbClr val="0070C0"/>
                </a:solidFill>
                <a:cs typeface="Calibri"/>
              </a:rPr>
              <a:t>pass the Nazi </a:t>
            </a:r>
            <a:r>
              <a:rPr lang="en-GB" sz="2000" spc="-5" dirty="0">
                <a:solidFill>
                  <a:srgbClr val="0070C0"/>
                </a:solidFill>
                <a:cs typeface="Calibri"/>
              </a:rPr>
              <a:t>Germany </a:t>
            </a:r>
            <a:r>
              <a:rPr lang="en-GB" sz="2000" spc="-30" dirty="0">
                <a:solidFill>
                  <a:srgbClr val="0070C0"/>
                </a:solidFill>
                <a:cs typeface="Calibri"/>
              </a:rPr>
              <a:t>essay, </a:t>
            </a:r>
            <a:r>
              <a:rPr lang="en-GB" sz="2000" spc="-10" dirty="0">
                <a:solidFill>
                  <a:srgbClr val="0070C0"/>
                </a:solidFill>
                <a:cs typeface="Calibri"/>
              </a:rPr>
              <a:t>you </a:t>
            </a:r>
            <a:r>
              <a:rPr lang="en-GB" sz="2000" dirty="0">
                <a:solidFill>
                  <a:srgbClr val="0070C0"/>
                </a:solidFill>
                <a:cs typeface="Calibri"/>
              </a:rPr>
              <a:t>need </a:t>
            </a:r>
            <a:r>
              <a:rPr lang="en-GB" sz="2000" spc="-15" dirty="0">
                <a:solidFill>
                  <a:srgbClr val="0070C0"/>
                </a:solidFill>
                <a:cs typeface="Calibri"/>
              </a:rPr>
              <a:t>to </a:t>
            </a:r>
            <a:r>
              <a:rPr lang="en-GB" sz="2000" spc="-10" dirty="0">
                <a:solidFill>
                  <a:srgbClr val="0070C0"/>
                </a:solidFill>
                <a:cs typeface="Calibri"/>
              </a:rPr>
              <a:t>pay </a:t>
            </a:r>
            <a:r>
              <a:rPr lang="en-GB" sz="2000" dirty="0">
                <a:solidFill>
                  <a:srgbClr val="0070C0"/>
                </a:solidFill>
                <a:cs typeface="Calibri"/>
              </a:rPr>
              <a:t>particular </a:t>
            </a:r>
            <a:r>
              <a:rPr lang="en-GB" sz="2000" spc="-10" dirty="0">
                <a:solidFill>
                  <a:srgbClr val="0070C0"/>
                </a:solidFill>
                <a:cs typeface="Calibri"/>
              </a:rPr>
              <a:t>attention </a:t>
            </a:r>
            <a:r>
              <a:rPr lang="en-GB" sz="2000" spc="-15" dirty="0">
                <a:solidFill>
                  <a:srgbClr val="0070C0"/>
                </a:solidFill>
                <a:cs typeface="Calibri"/>
              </a:rPr>
              <a:t>to </a:t>
            </a:r>
            <a:r>
              <a:rPr lang="en-GB" sz="2000" dirty="0">
                <a:solidFill>
                  <a:srgbClr val="0070C0"/>
                </a:solidFill>
                <a:cs typeface="Calibri"/>
              </a:rPr>
              <a:t>this</a:t>
            </a:r>
            <a:r>
              <a:rPr lang="en-GB" sz="2000" spc="40" dirty="0">
                <a:solidFill>
                  <a:srgbClr val="0070C0"/>
                </a:solidFill>
                <a:cs typeface="Calibri"/>
              </a:rPr>
              <a:t> </a:t>
            </a:r>
            <a:r>
              <a:rPr lang="en-GB" sz="2000" spc="-5" dirty="0">
                <a:solidFill>
                  <a:srgbClr val="0070C0"/>
                </a:solidFill>
                <a:cs typeface="Calibri"/>
              </a:rPr>
              <a:t>assessment.</a:t>
            </a:r>
            <a:endParaRPr lang="en-GB" sz="2000" dirty="0">
              <a:solidFill>
                <a:srgbClr val="0070C0"/>
              </a:solidFill>
              <a:cs typeface="Calibri"/>
            </a:endParaRPr>
          </a:p>
          <a:p>
            <a:pPr marL="714375" marR="106680" indent="-350838">
              <a:lnSpc>
                <a:spcPct val="100000"/>
              </a:lnSpc>
              <a:spcBef>
                <a:spcPts val="480"/>
              </a:spcBef>
              <a:buFont typeface="Courier New" panose="02070309020205020404" pitchFamily="49" charset="0"/>
              <a:buChar char="o"/>
              <a:tabLst>
                <a:tab pos="714375" algn="l"/>
              </a:tabLst>
            </a:pPr>
            <a:r>
              <a:rPr lang="en-GB" sz="2000" spc="-5" dirty="0">
                <a:solidFill>
                  <a:srgbClr val="FF0000"/>
                </a:solidFill>
                <a:cs typeface="Calibri"/>
              </a:rPr>
              <a:t>Ask for the sample to </a:t>
            </a:r>
            <a:r>
              <a:rPr lang="en-GB" sz="2000" dirty="0">
                <a:solidFill>
                  <a:srgbClr val="FF0000"/>
                </a:solidFill>
                <a:cs typeface="Calibri"/>
              </a:rPr>
              <a:t>include </a:t>
            </a:r>
            <a:r>
              <a:rPr lang="en-GB" sz="2000" b="1" u="heavy" dirty="0">
                <a:solidFill>
                  <a:srgbClr val="FF0000"/>
                </a:solidFill>
                <a:cs typeface="Calibri"/>
              </a:rPr>
              <a:t>all </a:t>
            </a:r>
            <a:r>
              <a:rPr lang="en-GB" sz="2000" b="1" u="heavy" spc="-5" dirty="0">
                <a:solidFill>
                  <a:srgbClr val="FF0000"/>
                </a:solidFill>
                <a:cs typeface="Calibri"/>
              </a:rPr>
              <a:t>work </a:t>
            </a:r>
            <a:r>
              <a:rPr lang="en-GB" sz="2000" b="1" u="heavy" spc="-10" dirty="0">
                <a:solidFill>
                  <a:srgbClr val="FF0000"/>
                </a:solidFill>
                <a:cs typeface="Calibri"/>
              </a:rPr>
              <a:t>for </a:t>
            </a:r>
            <a:r>
              <a:rPr lang="en-GB" sz="2000" b="1" u="heavy" dirty="0">
                <a:solidFill>
                  <a:srgbClr val="FF0000"/>
                </a:solidFill>
                <a:cs typeface="Calibri"/>
              </a:rPr>
              <a:t>a block by </a:t>
            </a:r>
            <a:r>
              <a:rPr lang="en-GB" sz="2000" b="1" u="heavy" spc="-5" dirty="0">
                <a:solidFill>
                  <a:srgbClr val="FF0000"/>
                </a:solidFill>
                <a:cs typeface="Calibri"/>
              </a:rPr>
              <a:t>selected</a:t>
            </a:r>
            <a:r>
              <a:rPr lang="en-GB" sz="2000" b="1" u="heavy" spc="-100" dirty="0">
                <a:solidFill>
                  <a:srgbClr val="FF0000"/>
                </a:solidFill>
                <a:cs typeface="Calibri"/>
              </a:rPr>
              <a:t> </a:t>
            </a:r>
            <a:r>
              <a:rPr lang="en-GB" sz="2000" b="1" u="heavy" spc="-5" dirty="0">
                <a:solidFill>
                  <a:srgbClr val="FF0000"/>
                </a:solidFill>
                <a:cs typeface="Calibri"/>
              </a:rPr>
              <a:t>students</a:t>
            </a:r>
            <a:r>
              <a:rPr lang="en-GB" sz="2000" i="1" spc="-5" dirty="0">
                <a:solidFill>
                  <a:srgbClr val="FF0000"/>
                </a:solidFill>
                <a:cs typeface="Calibri"/>
              </a:rPr>
              <a:t>.</a:t>
            </a:r>
            <a:endParaRPr lang="en-GB" sz="2000" dirty="0">
              <a:solidFill>
                <a:srgbClr val="FF0000"/>
              </a:solidFill>
              <a:cs typeface="Calibri"/>
            </a:endParaRPr>
          </a:p>
          <a:p>
            <a:pPr marL="1077913" marR="475615" lvl="1" indent="-363538">
              <a:lnSpc>
                <a:spcPct val="100000"/>
              </a:lnSpc>
              <a:spcBef>
                <a:spcPts val="480"/>
              </a:spcBef>
              <a:buFont typeface="Wingdings" panose="05000000000000000000" pitchFamily="2" charset="2"/>
              <a:buChar char="§"/>
              <a:tabLst>
                <a:tab pos="1077913" algn="l"/>
              </a:tabLst>
            </a:pPr>
            <a:r>
              <a:rPr lang="en-GB" sz="2000" spc="-5" dirty="0">
                <a:solidFill>
                  <a:srgbClr val="0070C0"/>
                </a:solidFill>
                <a:cs typeface="Calibri"/>
              </a:rPr>
              <a:t>This will </a:t>
            </a:r>
            <a:r>
              <a:rPr lang="en-GB" sz="2000" dirty="0">
                <a:solidFill>
                  <a:srgbClr val="0070C0"/>
                </a:solidFill>
                <a:cs typeface="Calibri"/>
              </a:rPr>
              <a:t>enable </a:t>
            </a:r>
            <a:r>
              <a:rPr lang="en-GB" sz="2000" spc="-10" dirty="0">
                <a:solidFill>
                  <a:srgbClr val="0070C0"/>
                </a:solidFill>
                <a:cs typeface="Calibri"/>
              </a:rPr>
              <a:t>you </a:t>
            </a:r>
            <a:r>
              <a:rPr lang="en-GB" sz="2000" spc="-15" dirty="0">
                <a:solidFill>
                  <a:srgbClr val="0070C0"/>
                </a:solidFill>
                <a:cs typeface="Calibri"/>
              </a:rPr>
              <a:t>to </a:t>
            </a:r>
            <a:r>
              <a:rPr lang="en-GB" sz="2000" dirty="0">
                <a:solidFill>
                  <a:srgbClr val="0070C0"/>
                </a:solidFill>
                <a:cs typeface="Calibri"/>
              </a:rPr>
              <a:t>judge </a:t>
            </a:r>
            <a:r>
              <a:rPr lang="en-GB" sz="2000" spc="-25" dirty="0">
                <a:solidFill>
                  <a:srgbClr val="0070C0"/>
                </a:solidFill>
                <a:cs typeface="Calibri"/>
              </a:rPr>
              <a:t>whether, </a:t>
            </a:r>
            <a:r>
              <a:rPr lang="en-GB" sz="2000" spc="-15" dirty="0">
                <a:solidFill>
                  <a:srgbClr val="0070C0"/>
                </a:solidFill>
                <a:cs typeface="Calibri"/>
              </a:rPr>
              <a:t>overall, </a:t>
            </a:r>
            <a:r>
              <a:rPr lang="en-GB" sz="2000" dirty="0">
                <a:solidFill>
                  <a:srgbClr val="0070C0"/>
                </a:solidFill>
                <a:cs typeface="Calibri"/>
              </a:rPr>
              <a:t>the </a:t>
            </a:r>
            <a:r>
              <a:rPr lang="en-GB" sz="2000" spc="-5" dirty="0">
                <a:solidFill>
                  <a:srgbClr val="0070C0"/>
                </a:solidFill>
                <a:cs typeface="Calibri"/>
              </a:rPr>
              <a:t>students </a:t>
            </a:r>
            <a:r>
              <a:rPr lang="en-GB" sz="2000" spc="-15" dirty="0">
                <a:solidFill>
                  <a:srgbClr val="0070C0"/>
                </a:solidFill>
                <a:cs typeface="Calibri"/>
              </a:rPr>
              <a:t>have </a:t>
            </a:r>
            <a:r>
              <a:rPr lang="en-GB" sz="2000" spc="-5" dirty="0">
                <a:solidFill>
                  <a:srgbClr val="0070C0"/>
                </a:solidFill>
                <a:cs typeface="Calibri"/>
              </a:rPr>
              <a:t>met  </a:t>
            </a:r>
          </a:p>
          <a:p>
            <a:pPr marL="1077913" marR="475615" lvl="1">
              <a:lnSpc>
                <a:spcPct val="100000"/>
              </a:lnSpc>
              <a:spcBef>
                <a:spcPts val="480"/>
              </a:spcBef>
              <a:tabLst>
                <a:tab pos="1077913" algn="l"/>
              </a:tabLst>
            </a:pPr>
            <a:r>
              <a:rPr lang="en-GB" sz="2000" spc="-5" dirty="0">
                <a:solidFill>
                  <a:srgbClr val="0070C0"/>
                </a:solidFill>
                <a:cs typeface="Calibri"/>
              </a:rPr>
              <a:t>block-wide </a:t>
            </a:r>
            <a:r>
              <a:rPr lang="en-GB" sz="2000" dirty="0">
                <a:solidFill>
                  <a:srgbClr val="0070C0"/>
                </a:solidFill>
                <a:cs typeface="Calibri"/>
              </a:rPr>
              <a:t>learning</a:t>
            </a:r>
            <a:r>
              <a:rPr lang="en-GB" sz="2000" spc="-45" dirty="0">
                <a:solidFill>
                  <a:srgbClr val="0070C0"/>
                </a:solidFill>
                <a:cs typeface="Calibri"/>
              </a:rPr>
              <a:t> </a:t>
            </a:r>
            <a:r>
              <a:rPr lang="en-GB" sz="2000" spc="-5" dirty="0">
                <a:solidFill>
                  <a:srgbClr val="0070C0"/>
                </a:solidFill>
                <a:cs typeface="Calibri"/>
              </a:rPr>
              <a:t>outcomes.</a:t>
            </a:r>
            <a:endParaRPr lang="en-GB" sz="2000" dirty="0">
              <a:solidFill>
                <a:srgbClr val="0070C0"/>
              </a:solidFill>
              <a:cs typeface="Calibri"/>
            </a:endParaRPr>
          </a:p>
          <a:p>
            <a:pPr marL="355600" indent="-342900">
              <a:buFont typeface="Wingdings" panose="05000000000000000000" pitchFamily="2" charset="2"/>
              <a:buChar char="q"/>
            </a:pPr>
            <a:endParaRPr lang="en-GB" sz="2000" dirty="0">
              <a:cs typeface="Calibri"/>
            </a:endParaRPr>
          </a:p>
        </p:txBody>
      </p:sp>
    </p:spTree>
    <p:extLst>
      <p:ext uri="{BB962C8B-B14F-4D97-AF65-F5344CB8AC3E}">
        <p14:creationId xmlns:p14="http://schemas.microsoft.com/office/powerpoint/2010/main" val="1162410602"/>
      </p:ext>
    </p:extLst>
  </p:cSld>
  <p:clrMapOvr>
    <a:masterClrMapping/>
  </p:clrMapOvr>
  <mc:AlternateContent xmlns:mc="http://schemas.openxmlformats.org/markup-compatibility/2006" xmlns:p14="http://schemas.microsoft.com/office/powerpoint/2010/main">
    <mc:Choice Requires="p14">
      <p:transition spd="slow" p14:dur="2000" advTm="109919"/>
    </mc:Choice>
    <mc:Fallback xmlns="">
      <p:transition spd="slow" advTm="109919"/>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2057</TotalTime>
  <Words>1996</Words>
  <Application>Microsoft Office PowerPoint</Application>
  <PresentationFormat>On-screen Show (4:3)</PresentationFormat>
  <Paragraphs>214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Courier New</vt:lpstr>
      <vt:lpstr>Times New Roman</vt:lpstr>
      <vt:lpstr>Wingdings</vt:lpstr>
      <vt:lpstr>Office Theme</vt:lpstr>
      <vt:lpstr>Guide 4: Undergraduate regulations at Liverpool Hope</vt:lpstr>
      <vt:lpstr>1. Curriculum Structure (a)</vt:lpstr>
      <vt:lpstr>1. Curriculum Structure (b)</vt:lpstr>
      <vt:lpstr>1. Curriculum Structure (c)</vt:lpstr>
      <vt:lpstr>1. Curriculum Structure (d)</vt:lpstr>
      <vt:lpstr>2. Progression and Completion Rules (a)</vt:lpstr>
      <vt:lpstr>2. Continuation and Completion Rules (b)</vt:lpstr>
      <vt:lpstr>2. Continuation and Completion Rules (c)</vt:lpstr>
      <vt:lpstr>2. Continuation and Completion Rules (e)</vt:lpstr>
      <vt:lpstr>3. Degree Classification Rules   </vt:lpstr>
      <vt:lpstr>3. Degree Classification Rules for Bachelors awards </vt:lpstr>
      <vt:lpstr>Integrated Masters Degrees</vt:lpstr>
      <vt:lpstr>Borderline cases</vt:lpstr>
      <vt:lpstr>Degree Classification Rules   implications for externals</vt:lpstr>
      <vt:lpstr>4. Redeeming Fails (a)</vt:lpstr>
      <vt:lpstr>4. Redeeming Fails (b)</vt:lpstr>
      <vt:lpstr>4. Redeeming Fails (c)</vt:lpstr>
      <vt:lpstr>4. Redeeming Fails (d)</vt:lpstr>
      <vt:lpstr>4. Redeeming Fails (e)</vt:lpstr>
      <vt:lpstr>5. Mitigating Circumstances: fit to sit policy</vt:lpstr>
      <vt:lpstr>5. Mitigating Circumstances: students who think they are not fit to be assessed</vt:lpstr>
      <vt:lpstr>6. Academic Misconduct</vt:lpstr>
      <vt:lpstr>8.  And 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Birch</dc:creator>
  <cp:lastModifiedBy>Catherine Walsh </cp:lastModifiedBy>
  <cp:revision>256</cp:revision>
  <cp:lastPrinted>2016-04-08T14:46:18Z</cp:lastPrinted>
  <dcterms:created xsi:type="dcterms:W3CDTF">2016-04-05T11:00:02Z</dcterms:created>
  <dcterms:modified xsi:type="dcterms:W3CDTF">2024-03-05T14:33:33Z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2015-08-24T00:00:00Z</vt:filetime>
  </property>
  <property fmtid="{D5CDD505-2E9C-101B-9397-08002B2CF9AE}" pid="3" name="Creator">
    <vt:lpwstr>Microsoft® PowerPoint® 2010</vt:lpwstr>
  </property>
  <property fmtid="{D5CDD505-2E9C-101B-9397-08002B2CF9AE}" pid="4" name="LastSaved">
    <vt:filetime>2016-04-05T00:00:00Z</vt:filetime>
  </property>
</Properties>
</file>